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6F1E7"/>
        </a:solidFill>
        <a:effectLst/>
      </p:bgPr>
    </p:bg>
    <p:spTree>
      <p:nvGrpSpPr>
        <p:cNvPr id="1" name=""/>
        <p:cNvGrpSpPr/>
        <p:nvPr/>
      </p:nvGrpSpPr>
      <p:grpSpPr/>
      <p:sp>
        <p:nvSpPr>
          <p:cNvPr id="2" name="Rounded Rectangle 1"/>
          <p:cNvSpPr/>
          <p:nvPr/>
        </p:nvSpPr>
        <p:spPr>
          <a:xfrm>
            <a:off x="502920" y="502920"/>
            <a:ext cx="6903720" cy="6126480"/>
          </a:xfrm>
          <a:prstGeom prst="roundRect">
            <a:avLst/>
          </a:prstGeom>
          <a:solidFill>
            <a:srgbClr val="FFF9F1"/>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ounded Rectangle 2"/>
          <p:cNvSpPr/>
          <p:nvPr/>
        </p:nvSpPr>
        <p:spPr>
          <a:xfrm>
            <a:off x="7635240" y="502920"/>
            <a:ext cx="4206240" cy="6126480"/>
          </a:xfrm>
          <a:prstGeom prst="roundRect">
            <a:avLst/>
          </a:prstGeom>
          <a:solidFill>
            <a:srgbClr val="E7F7F5"/>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77240" y="868680"/>
            <a:ext cx="5394960" cy="457200"/>
          </a:xfrm>
          <a:prstGeom prst="rect">
            <a:avLst/>
          </a:prstGeom>
          <a:noFill/>
          <a:ln>
            <a:noFill/>
          </a:ln>
        </p:spPr>
        <p:txBody>
          <a:bodyPr wrap="square" tIns="73152" bIns="73152">
            <a:spAutoFit/>
          </a:bodyPr>
          <a:lstStyle/>
          <a:p>
            <a:pPr algn="l"/>
            <a:r>
              <a:rPr sz="1600" b="1">
                <a:solidFill>
                  <a:srgbClr val="0F766E"/>
                </a:solidFill>
                <a:latin typeface="DejaVu Sans"/>
              </a:rPr>
              <a:t>9. SINIF FIZIK SUNUMU</a:t>
            </a:r>
          </a:p>
        </p:txBody>
      </p:sp>
      <p:sp>
        <p:nvSpPr>
          <p:cNvPr id="5" name="TextBox 4"/>
          <p:cNvSpPr txBox="1"/>
          <p:nvPr/>
        </p:nvSpPr>
        <p:spPr>
          <a:xfrm>
            <a:off x="777240" y="1325880"/>
            <a:ext cx="5760720" cy="1417320"/>
          </a:xfrm>
          <a:prstGeom prst="rect">
            <a:avLst/>
          </a:prstGeom>
          <a:noFill/>
          <a:ln>
            <a:noFill/>
          </a:ln>
        </p:spPr>
        <p:txBody>
          <a:bodyPr wrap="square" tIns="73152" bIns="73152">
            <a:spAutoFit/>
          </a:bodyPr>
          <a:lstStyle/>
          <a:p>
            <a:pPr algn="l"/>
            <a:r>
              <a:rPr sz="2900" b="1">
                <a:solidFill>
                  <a:srgbClr val="1F2933"/>
                </a:solidFill>
                <a:latin typeface="DejaVu Sans"/>
              </a:rPr>
              <a:t>Hal Değişimi ve Maddenin Isı İlişkisi</a:t>
            </a:r>
          </a:p>
        </p:txBody>
      </p:sp>
      <p:sp>
        <p:nvSpPr>
          <p:cNvPr id="6" name="TextBox 5"/>
          <p:cNvSpPr txBox="1"/>
          <p:nvPr/>
        </p:nvSpPr>
        <p:spPr>
          <a:xfrm>
            <a:off x="777240" y="2816352"/>
            <a:ext cx="5486400" cy="640080"/>
          </a:xfrm>
          <a:prstGeom prst="rect">
            <a:avLst/>
          </a:prstGeom>
          <a:noFill/>
          <a:ln>
            <a:noFill/>
          </a:ln>
        </p:spPr>
        <p:txBody>
          <a:bodyPr wrap="square" tIns="73152" bIns="73152">
            <a:spAutoFit/>
          </a:bodyPr>
          <a:lstStyle/>
          <a:p>
            <a:pPr algn="l"/>
            <a:r>
              <a:rPr sz="1800" b="0">
                <a:solidFill>
                  <a:srgbClr val="5F6C75"/>
                </a:solidFill>
                <a:latin typeface="DejaVu Sans"/>
              </a:rPr>
              <a:t>9. Sınıf Fizik Dersi İçin Ayrıntılı Sunum</a:t>
            </a:r>
          </a:p>
        </p:txBody>
      </p:sp>
      <p:sp>
        <p:nvSpPr>
          <p:cNvPr id="7" name="Rounded Rectangle 6"/>
          <p:cNvSpPr/>
          <p:nvPr/>
        </p:nvSpPr>
        <p:spPr>
          <a:xfrm>
            <a:off x="777240" y="3703320"/>
            <a:ext cx="2926080" cy="786384"/>
          </a:xfrm>
          <a:prstGeom prst="roundRect">
            <a:avLst/>
          </a:prstGeom>
          <a:solidFill>
            <a:srgbClr val="FFF4DE"/>
          </a:solidFill>
          <a:ln w="17780">
            <a:solidFill>
              <a:srgbClr val="C18A3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950976" y="3895344"/>
            <a:ext cx="2560320" cy="320040"/>
          </a:xfrm>
          <a:prstGeom prst="rect">
            <a:avLst/>
          </a:prstGeom>
          <a:noFill/>
          <a:ln>
            <a:noFill/>
          </a:ln>
        </p:spPr>
        <p:txBody>
          <a:bodyPr wrap="square" tIns="73152" bIns="73152">
            <a:spAutoFit/>
          </a:bodyPr>
          <a:lstStyle/>
          <a:p>
            <a:pPr algn="l"/>
            <a:r>
              <a:rPr sz="1800" b="1">
                <a:solidFill>
                  <a:srgbClr val="7A4D09"/>
                </a:solidFill>
                <a:latin typeface="DejaVu Sans"/>
              </a:rPr>
              <a:t>Defne Gümüş 9-B 739</a:t>
            </a:r>
          </a:p>
        </p:txBody>
      </p:sp>
      <p:sp>
        <p:nvSpPr>
          <p:cNvPr id="9" name="Rounded Rectangle 8"/>
          <p:cNvSpPr/>
          <p:nvPr/>
        </p:nvSpPr>
        <p:spPr>
          <a:xfrm>
            <a:off x="777240" y="4709160"/>
            <a:ext cx="5806440" cy="457200"/>
          </a:xfrm>
          <a:prstGeom prst="roundRect">
            <a:avLst/>
          </a:prstGeom>
          <a:solidFill>
            <a:srgbClr val="F6ECDD"/>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914400" y="4828032"/>
            <a:ext cx="5486400" cy="228600"/>
          </a:xfrm>
          <a:prstGeom prst="rect">
            <a:avLst/>
          </a:prstGeom>
          <a:noFill/>
          <a:ln>
            <a:noFill/>
          </a:ln>
        </p:spPr>
        <p:txBody>
          <a:bodyPr wrap="square" tIns="73152" bIns="73152">
            <a:spAutoFit/>
          </a:bodyPr>
          <a:lstStyle/>
          <a:p>
            <a:pPr algn="l"/>
            <a:r>
              <a:rPr sz="1400" b="0">
                <a:solidFill>
                  <a:srgbClr val="5F6C75"/>
                </a:solidFill>
                <a:latin typeface="DejaVu Sans"/>
              </a:rPr>
              <a:t>• Saf maddeler hal değiştirirken sıcaklık sabit kalır.</a:t>
            </a:r>
          </a:p>
        </p:txBody>
      </p:sp>
      <p:sp>
        <p:nvSpPr>
          <p:cNvPr id="11" name="Rounded Rectangle 10"/>
          <p:cNvSpPr/>
          <p:nvPr/>
        </p:nvSpPr>
        <p:spPr>
          <a:xfrm>
            <a:off x="777240" y="5276088"/>
            <a:ext cx="5806440" cy="457200"/>
          </a:xfrm>
          <a:prstGeom prst="roundRect">
            <a:avLst/>
          </a:prstGeom>
          <a:solidFill>
            <a:srgbClr val="F6ECDD"/>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914400" y="5394960"/>
            <a:ext cx="5486400" cy="228600"/>
          </a:xfrm>
          <a:prstGeom prst="rect">
            <a:avLst/>
          </a:prstGeom>
          <a:noFill/>
          <a:ln>
            <a:noFill/>
          </a:ln>
        </p:spPr>
        <p:txBody>
          <a:bodyPr wrap="square" tIns="73152" bIns="73152">
            <a:spAutoFit/>
          </a:bodyPr>
          <a:lstStyle/>
          <a:p>
            <a:pPr algn="l"/>
            <a:r>
              <a:rPr sz="1400" b="0">
                <a:solidFill>
                  <a:srgbClr val="5F6C75"/>
                </a:solidFill>
                <a:latin typeface="DejaVu Sans"/>
              </a:rPr>
              <a:t>• Hal değişimi sırasında alınan ya da verilen enerji gizli ısı olarak adlandırılır.</a:t>
            </a:r>
          </a:p>
        </p:txBody>
      </p:sp>
      <p:sp>
        <p:nvSpPr>
          <p:cNvPr id="13" name="Rounded Rectangle 12"/>
          <p:cNvSpPr/>
          <p:nvPr/>
        </p:nvSpPr>
        <p:spPr>
          <a:xfrm>
            <a:off x="777240" y="5843016"/>
            <a:ext cx="5806440" cy="457200"/>
          </a:xfrm>
          <a:prstGeom prst="roundRect">
            <a:avLst/>
          </a:prstGeom>
          <a:solidFill>
            <a:srgbClr val="F6ECDD"/>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914400" y="5961888"/>
            <a:ext cx="5486400" cy="228600"/>
          </a:xfrm>
          <a:prstGeom prst="rect">
            <a:avLst/>
          </a:prstGeom>
          <a:noFill/>
          <a:ln>
            <a:noFill/>
          </a:ln>
        </p:spPr>
        <p:txBody>
          <a:bodyPr wrap="square" tIns="73152" bIns="73152">
            <a:spAutoFit/>
          </a:bodyPr>
          <a:lstStyle/>
          <a:p>
            <a:pPr algn="l"/>
            <a:r>
              <a:rPr sz="1400" b="0">
                <a:solidFill>
                  <a:srgbClr val="5F6C75"/>
                </a:solidFill>
                <a:latin typeface="DejaVu Sans"/>
              </a:rPr>
              <a:t>• Erime, buharlaşma ve süblimleşme ısı alan süreçlerdir.</a:t>
            </a:r>
          </a:p>
        </p:txBody>
      </p:sp>
      <p:sp>
        <p:nvSpPr>
          <p:cNvPr id="15" name="Rounded Rectangle 14"/>
          <p:cNvSpPr/>
          <p:nvPr/>
        </p:nvSpPr>
        <p:spPr>
          <a:xfrm>
            <a:off x="7818120" y="914400"/>
            <a:ext cx="3703320" cy="2834640"/>
          </a:xfrm>
          <a:prstGeom prst="roundRect">
            <a:avLst/>
          </a:prstGeom>
          <a:solidFill>
            <a:srgbClr val="FFF9F1"/>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6" name="Picture 15" descr="phase_cycle.png"/>
          <p:cNvPicPr>
            <a:picLocks noChangeAspect="1"/>
          </p:cNvPicPr>
          <p:nvPr/>
        </p:nvPicPr>
        <p:blipFill>
          <a:blip r:embed="rId2"/>
          <a:stretch>
            <a:fillRect/>
          </a:stretch>
        </p:blipFill>
        <p:spPr>
          <a:xfrm>
            <a:off x="7946136" y="1362170"/>
            <a:ext cx="3447287" cy="1939099"/>
          </a:xfrm>
          <a:prstGeom prst="rect">
            <a:avLst/>
          </a:prstGeom>
        </p:spPr>
      </p:pic>
      <p:sp>
        <p:nvSpPr>
          <p:cNvPr id="17" name="Rounded Rectangle 16"/>
          <p:cNvSpPr/>
          <p:nvPr/>
        </p:nvSpPr>
        <p:spPr>
          <a:xfrm>
            <a:off x="7818120" y="3977639"/>
            <a:ext cx="3703320" cy="1737360"/>
          </a:xfrm>
          <a:prstGeom prst="roundRect">
            <a:avLst/>
          </a:prstGeom>
          <a:solidFill>
            <a:srgbClr val="FFF9F1"/>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8" name="Picture 17" descr="particle_states.png"/>
          <p:cNvPicPr>
            <a:picLocks noChangeAspect="1"/>
          </p:cNvPicPr>
          <p:nvPr/>
        </p:nvPicPr>
        <p:blipFill>
          <a:blip r:embed="rId3"/>
          <a:stretch>
            <a:fillRect/>
          </a:stretch>
        </p:blipFill>
        <p:spPr>
          <a:xfrm>
            <a:off x="8353044" y="4105655"/>
            <a:ext cx="2633471" cy="1481328"/>
          </a:xfrm>
          <a:prstGeom prst="rect">
            <a:avLst/>
          </a:prstGeom>
        </p:spPr>
      </p:pic>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6F1E7"/>
        </a:solidFill>
        <a:effectLst/>
      </p:bgPr>
    </p:bg>
    <p:spTree>
      <p:nvGrpSpPr>
        <p:cNvPr id="1" name=""/>
        <p:cNvGrpSpPr/>
        <p:nvPr/>
      </p:nvGrpSpPr>
      <p:grpSpPr/>
      <p:sp>
        <p:nvSpPr>
          <p:cNvPr id="2" name="Rounded Rectangle 1"/>
          <p:cNvSpPr/>
          <p:nvPr/>
        </p:nvSpPr>
        <p:spPr>
          <a:xfrm>
            <a:off x="457200" y="320040"/>
            <a:ext cx="960120" cy="402336"/>
          </a:xfrm>
          <a:prstGeom prst="roundRect">
            <a:avLst/>
          </a:prstGeom>
          <a:solidFill>
            <a:srgbClr val="0F766E"/>
          </a:solidFill>
          <a:ln w="17780">
            <a:solidFill>
              <a:srgbClr val="0F766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320040"/>
            <a:ext cx="960120" cy="402336"/>
          </a:xfrm>
          <a:prstGeom prst="rect">
            <a:avLst/>
          </a:prstGeom>
          <a:noFill/>
        </p:spPr>
        <p:txBody>
          <a:bodyPr wrap="square" tIns="73152" bIns="73152" anchor="ctr">
            <a:spAutoFit/>
          </a:bodyPr>
          <a:lstStyle/>
          <a:p>
            <a:pPr algn="ctr"/>
            <a:r>
              <a:rPr sz="1700" b="1">
                <a:solidFill>
                  <a:srgbClr val="FFFFFF"/>
                </a:solidFill>
                <a:latin typeface="DejaVu Sans"/>
              </a:rPr>
              <a:t>10</a:t>
            </a:r>
          </a:p>
        </p:txBody>
      </p:sp>
      <p:sp>
        <p:nvSpPr>
          <p:cNvPr id="4" name="TextBox 3"/>
          <p:cNvSpPr txBox="1"/>
          <p:nvPr/>
        </p:nvSpPr>
        <p:spPr>
          <a:xfrm>
            <a:off x="1572768" y="310896"/>
            <a:ext cx="2194560" cy="411480"/>
          </a:xfrm>
          <a:prstGeom prst="rect">
            <a:avLst/>
          </a:prstGeom>
          <a:noFill/>
          <a:ln>
            <a:noFill/>
          </a:ln>
        </p:spPr>
        <p:txBody>
          <a:bodyPr wrap="square" tIns="73152" bIns="73152">
            <a:spAutoFit/>
          </a:bodyPr>
          <a:lstStyle/>
          <a:p>
            <a:pPr algn="l"/>
            <a:r>
              <a:rPr sz="1600" b="1">
                <a:solidFill>
                  <a:srgbClr val="5F6C75"/>
                </a:solidFill>
                <a:latin typeface="DejaVu Sans"/>
              </a:rPr>
              <a:t>SÜBLIMLEŞME</a:t>
            </a:r>
          </a:p>
        </p:txBody>
      </p:sp>
      <p:sp>
        <p:nvSpPr>
          <p:cNvPr id="5" name="Rectangle 4"/>
          <p:cNvSpPr/>
          <p:nvPr/>
        </p:nvSpPr>
        <p:spPr>
          <a:xfrm>
            <a:off x="457200" y="841248"/>
            <a:ext cx="11247120" cy="18288"/>
          </a:xfrm>
          <a:prstGeom prst="rect">
            <a:avLst/>
          </a:prstGeom>
          <a:solidFill>
            <a:srgbClr val="D7C9B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960120"/>
            <a:ext cx="11201400" cy="512064"/>
          </a:xfrm>
          <a:prstGeom prst="rect">
            <a:avLst/>
          </a:prstGeom>
          <a:noFill/>
          <a:ln>
            <a:noFill/>
          </a:ln>
        </p:spPr>
        <p:txBody>
          <a:bodyPr wrap="square" tIns="73152" bIns="73152">
            <a:noAutofit/>
          </a:bodyPr>
          <a:lstStyle/>
          <a:p>
            <a:pPr algn="l"/>
            <a:r>
              <a:rPr sz="2400" b="1" i="0">
                <a:solidFill>
                  <a:srgbClr val="1F2933"/>
                </a:solidFill>
                <a:latin typeface="DejaVu Sans"/>
              </a:rPr>
              <a:t>Süblimleşme ve Kırağılaşma</a:t>
            </a:r>
            <a:endParaRPr sz="2400" b="1" i="0">
              <a:latin typeface="DejaVu Sans"/>
            </a:endParaRPr>
          </a:p>
        </p:txBody>
      </p:sp>
      <p:sp>
        <p:nvSpPr>
          <p:cNvPr id="7" name="TextBox 6"/>
          <p:cNvSpPr txBox="1"/>
          <p:nvPr/>
        </p:nvSpPr>
        <p:spPr>
          <a:xfrm>
            <a:off x="502920" y="1481328"/>
            <a:ext cx="11201400" cy="329184"/>
          </a:xfrm>
          <a:prstGeom prst="rect">
            <a:avLst/>
          </a:prstGeom>
          <a:noFill/>
          <a:ln>
            <a:noFill/>
          </a:ln>
        </p:spPr>
        <p:txBody>
          <a:bodyPr wrap="square" tIns="73152" bIns="73152">
            <a:noAutofit/>
          </a:bodyPr>
          <a:lstStyle/>
          <a:p>
            <a:pPr algn="l"/>
            <a:r>
              <a:rPr sz="1400" b="0" i="0">
                <a:solidFill>
                  <a:srgbClr val="5F6C75"/>
                </a:solidFill>
                <a:latin typeface="DejaVu Sans"/>
              </a:rPr>
              <a:t>Bazı maddeler uygun koşullarda sıvı hâle uğramadan doğrudan katı ile gaz hâli arasında geçiş yapabilir.</a:t>
            </a:r>
            <a:endParaRPr sz="1400" b="0" i="0">
              <a:latin typeface="DejaVu Sans"/>
            </a:endParaRPr>
          </a:p>
        </p:txBody>
      </p:sp>
      <p:sp>
        <p:nvSpPr>
          <p:cNvPr id="8" name="Rounded Rectangle 7"/>
          <p:cNvSpPr/>
          <p:nvPr/>
        </p:nvSpPr>
        <p:spPr>
          <a:xfrm>
            <a:off x="502920" y="1901952"/>
            <a:ext cx="3977639" cy="1901952"/>
          </a:xfrm>
          <a:prstGeom prst="roundRect">
            <a:avLst/>
          </a:prstGeom>
          <a:solidFill>
            <a:srgbClr val="FFF9F1"/>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lIns="182880" rIns="164592" tIns="384048" bIns="128016" wrap="square">
            <a:noAutofit/>
          </a:bodyPr>
          <a:lstStyle/>
          <a:p>
            <a:pPr algn="ctr">
              <a:spcAft>
                <a:spcPts val="500"/>
              </a:spcAft>
              <a:defRPr sz="1600">
                <a:solidFill>
                  <a:srgbClr val="1F2933"/>
                </a:solidFill>
                <a:latin typeface="DejaVu Sans"/>
              </a:defRPr>
            </a:pPr>
            <a:r>
              <a:rPr sz="1600" b="0" i="0">
                <a:latin typeface="DejaVu Sans"/>
              </a:rPr>
              <a:t>Katıdan doğrudan gaza geçiş süblimleşmedir.</a:t>
            </a:r>
            <a:endParaRPr sz="1600" b="0" i="0">
              <a:latin typeface="DejaVu Sans"/>
            </a:endParaRPr>
          </a:p>
          <a:p>
            <a:pPr>
              <a:spcAft>
                <a:spcPts val="500"/>
              </a:spcAft>
              <a:defRPr sz="1600">
                <a:solidFill>
                  <a:srgbClr val="1F2933"/>
                </a:solidFill>
                <a:latin typeface="DejaVu Sans"/>
              </a:defRPr>
            </a:pPr>
            <a:r>
              <a:rPr sz="1600" b="0" i="0">
                <a:latin typeface="DejaVu Sans"/>
              </a:rPr>
              <a:t>Gazdan doğrudan katıya geçiş kırağılaşmadır.</a:t>
            </a:r>
            <a:endParaRPr sz="1600" b="0" i="0">
              <a:latin typeface="DejaVu Sans"/>
            </a:endParaRPr>
          </a:p>
          <a:p>
            <a:pPr>
              <a:spcAft>
                <a:spcPts val="500"/>
              </a:spcAft>
              <a:defRPr sz="1600">
                <a:solidFill>
                  <a:srgbClr val="1F2933"/>
                </a:solidFill>
                <a:latin typeface="DejaVu Sans"/>
              </a:defRPr>
            </a:pPr>
            <a:r>
              <a:rPr sz="1600" b="0" i="0">
                <a:latin typeface="DejaVu Sans"/>
              </a:rPr>
              <a:t>Naftalin ve kuru buz süblimleşmeye örnektir.</a:t>
            </a:r>
            <a:endParaRPr sz="1600" b="0" i="0">
              <a:latin typeface="DejaVu Sans"/>
            </a:endParaRPr>
          </a:p>
        </p:txBody>
      </p:sp>
      <p:sp>
        <p:nvSpPr>
          <p:cNvPr id="9" name="TextBox 8"/>
          <p:cNvSpPr txBox="1"/>
          <p:nvPr/>
        </p:nvSpPr>
        <p:spPr>
          <a:xfrm>
            <a:off x="704088" y="2048256"/>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ANA NOKTALAR</a:t>
            </a:r>
            <a:endParaRPr sz="600" b="1" i="0">
              <a:latin typeface="DejaVu Sans"/>
            </a:endParaRPr>
          </a:p>
        </p:txBody>
      </p:sp>
      <p:sp>
        <p:nvSpPr>
          <p:cNvPr id="10" name="Rounded Rectangle 9"/>
          <p:cNvSpPr/>
          <p:nvPr/>
        </p:nvSpPr>
        <p:spPr>
          <a:xfrm>
            <a:off x="502920" y="3950208"/>
            <a:ext cx="3977639" cy="804672"/>
          </a:xfrm>
          <a:prstGeom prst="roundRect">
            <a:avLst/>
          </a:prstGeom>
          <a:solidFill>
            <a:srgbClr val="F2E7D8"/>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04088" y="4078224"/>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AÇIKLAMA 1</a:t>
            </a:r>
            <a:endParaRPr sz="600" b="1" i="0">
              <a:latin typeface="DejaVu Sans"/>
            </a:endParaRPr>
          </a:p>
        </p:txBody>
      </p:sp>
      <p:sp>
        <p:nvSpPr>
          <p:cNvPr id="12" name="TextBox 11"/>
          <p:cNvSpPr txBox="1"/>
          <p:nvPr/>
        </p:nvSpPr>
        <p:spPr>
          <a:xfrm>
            <a:off x="704088" y="4279392"/>
            <a:ext cx="3575303" cy="365760"/>
          </a:xfrm>
          <a:prstGeom prst="rect">
            <a:avLst/>
          </a:prstGeom>
          <a:noFill/>
        </p:spPr>
        <p:txBody>
          <a:bodyPr wrap="square" lIns="0" rIns="0" tIns="0" bIns="0">
            <a:noAutofit/>
          </a:bodyPr>
          <a:lstStyle/>
          <a:p>
            <a:pPr>
              <a:spcAft>
                <a:spcPts val="0"/>
              </a:spcAft>
              <a:defRPr sz="1250">
                <a:solidFill>
                  <a:srgbClr val="5F6C75"/>
                </a:solidFill>
                <a:latin typeface="DejaVu Sans"/>
              </a:defRPr>
            </a:pPr>
            <a:r>
              <a:rPr sz="1000" b="0" i="0">
                <a:latin typeface="DejaVu Sans"/>
              </a:rPr>
              <a:t>Kış sabahlarında çimenler üzerinde görülen kırağı, havadaki su buharının doğrudan buz kristallerine dönüşmesiyle oluşur.</a:t>
            </a:r>
            <a:endParaRPr sz="1000" b="0" i="0">
              <a:latin typeface="DejaVu Sans"/>
            </a:endParaRPr>
          </a:p>
        </p:txBody>
      </p:sp>
      <p:sp>
        <p:nvSpPr>
          <p:cNvPr id="13" name="Rounded Rectangle 12"/>
          <p:cNvSpPr/>
          <p:nvPr/>
        </p:nvSpPr>
        <p:spPr>
          <a:xfrm>
            <a:off x="502920" y="4882896"/>
            <a:ext cx="3977639" cy="804672"/>
          </a:xfrm>
          <a:prstGeom prst="roundRect">
            <a:avLst/>
          </a:prstGeom>
          <a:solidFill>
            <a:srgbClr val="F2E7D8"/>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04088" y="5010912"/>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AÇIKLAMA 2</a:t>
            </a:r>
            <a:endParaRPr sz="600" b="1" i="0">
              <a:latin typeface="DejaVu Sans"/>
            </a:endParaRPr>
          </a:p>
        </p:txBody>
      </p:sp>
      <p:sp>
        <p:nvSpPr>
          <p:cNvPr id="15" name="TextBox 14"/>
          <p:cNvSpPr txBox="1"/>
          <p:nvPr/>
        </p:nvSpPr>
        <p:spPr>
          <a:xfrm>
            <a:off x="704088" y="5212080"/>
            <a:ext cx="3575303" cy="365760"/>
          </a:xfrm>
          <a:prstGeom prst="rect">
            <a:avLst/>
          </a:prstGeom>
          <a:noFill/>
        </p:spPr>
        <p:txBody>
          <a:bodyPr wrap="square" lIns="0" rIns="0" tIns="0" bIns="0">
            <a:noAutofit/>
          </a:bodyPr>
          <a:lstStyle/>
          <a:p>
            <a:pPr>
              <a:spcAft>
                <a:spcPts val="0"/>
              </a:spcAft>
              <a:defRPr sz="1250">
                <a:solidFill>
                  <a:srgbClr val="5F6C75"/>
                </a:solidFill>
                <a:latin typeface="DejaVu Sans"/>
              </a:defRPr>
            </a:pPr>
            <a:r>
              <a:rPr sz="1200" b="0" i="0">
                <a:latin typeface="DejaVu Sans"/>
              </a:rPr>
              <a:t>Bu süreçler, her maddede değil; belirli koşullar altında ve uygun maddelerde gözlenir.</a:t>
            </a:r>
            <a:endParaRPr sz="1200" b="0" i="0">
              <a:latin typeface="DejaVu Sans"/>
            </a:endParaRPr>
          </a:p>
        </p:txBody>
      </p:sp>
      <p:sp>
        <p:nvSpPr>
          <p:cNvPr id="16" name="Rounded Rectangle 15"/>
          <p:cNvSpPr/>
          <p:nvPr/>
        </p:nvSpPr>
        <p:spPr>
          <a:xfrm>
            <a:off x="4645152" y="1901952"/>
            <a:ext cx="7040880" cy="3968496"/>
          </a:xfrm>
          <a:prstGeom prst="roundRect">
            <a:avLst/>
          </a:prstGeom>
          <a:solidFill>
            <a:srgbClr val="FFF9F1"/>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7" name="Picture 16" descr="phase_cycle.png"/>
          <p:cNvPicPr>
            <a:picLocks noChangeAspect="1"/>
          </p:cNvPicPr>
          <p:nvPr/>
        </p:nvPicPr>
        <p:blipFill>
          <a:blip r:embed="rId2"/>
          <a:stretch>
            <a:fillRect/>
          </a:stretch>
        </p:blipFill>
        <p:spPr>
          <a:xfrm>
            <a:off x="4865624" y="2029968"/>
            <a:ext cx="6599935" cy="3712463"/>
          </a:xfrm>
          <a:prstGeom prst="rect">
            <a:avLst/>
          </a:prstGeom>
        </p:spPr>
      </p:pic>
      <p:sp>
        <p:nvSpPr>
          <p:cNvPr id="18" name="Rounded Rectangle 17"/>
          <p:cNvSpPr/>
          <p:nvPr/>
        </p:nvSpPr>
        <p:spPr>
          <a:xfrm>
            <a:off x="502920" y="6053328"/>
            <a:ext cx="11183112" cy="566928"/>
          </a:xfrm>
          <a:prstGeom prst="roundRect">
            <a:avLst/>
          </a:prstGeom>
          <a:solidFill>
            <a:srgbClr val="FFF4DE"/>
          </a:solidFill>
          <a:ln w="17780">
            <a:solidFill>
              <a:srgbClr val="C18A3B"/>
            </a:solidFill>
          </a:ln>
        </p:spPr>
        <p:style>
          <a:lnRef idx="1">
            <a:schemeClr val="accent1"/>
          </a:lnRef>
          <a:fillRef idx="3">
            <a:schemeClr val="accent1"/>
          </a:fillRef>
          <a:effectRef idx="2">
            <a:schemeClr val="accent1"/>
          </a:effectRef>
          <a:fontRef idx="minor">
            <a:schemeClr val="lt1"/>
          </a:fontRef>
        </p:style>
        <p:txBody>
          <a:bodyPr rtlCol="0" anchor="ctr" tIns="73152" bIns="73152" wrap="square">
            <a:noAutofit/>
          </a:bodyPr>
          <a:lstStyle/>
          <a:p>
            <a:pPr algn="l"/>
            <a:r>
              <a:rPr sz="1400" b="1" i="0">
                <a:solidFill>
                  <a:srgbClr val="7A4D09"/>
                </a:solidFill>
                <a:latin typeface="DejaVu Sans"/>
              </a:rPr>
              <a:t>Kuru buz, katı karbondioksittir ve oda koşullarında sıvılaşmadan gaz hâline geçer.</a:t>
            </a:r>
            <a:endParaRPr sz="1400" b="1" i="0">
              <a:latin typeface="DejaVu Sans"/>
            </a:endParaRP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6F1E7"/>
        </a:solidFill>
        <a:effectLst/>
      </p:bgPr>
    </p:bg>
    <p:spTree>
      <p:nvGrpSpPr>
        <p:cNvPr id="1" name=""/>
        <p:cNvGrpSpPr/>
        <p:nvPr/>
      </p:nvGrpSpPr>
      <p:grpSpPr/>
      <p:sp>
        <p:nvSpPr>
          <p:cNvPr id="2" name="Rounded Rectangle 1"/>
          <p:cNvSpPr/>
          <p:nvPr/>
        </p:nvSpPr>
        <p:spPr>
          <a:xfrm>
            <a:off x="457200" y="320040"/>
            <a:ext cx="960120" cy="402336"/>
          </a:xfrm>
          <a:prstGeom prst="roundRect">
            <a:avLst/>
          </a:prstGeom>
          <a:solidFill>
            <a:srgbClr val="0F766E"/>
          </a:solidFill>
          <a:ln w="17780">
            <a:solidFill>
              <a:srgbClr val="0F766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320040"/>
            <a:ext cx="960120" cy="402336"/>
          </a:xfrm>
          <a:prstGeom prst="rect">
            <a:avLst/>
          </a:prstGeom>
          <a:noFill/>
        </p:spPr>
        <p:txBody>
          <a:bodyPr wrap="square" tIns="73152" bIns="73152" anchor="ctr">
            <a:spAutoFit/>
          </a:bodyPr>
          <a:lstStyle/>
          <a:p>
            <a:pPr algn="ctr"/>
            <a:r>
              <a:rPr sz="1700" b="1">
                <a:solidFill>
                  <a:srgbClr val="FFFFFF"/>
                </a:solidFill>
                <a:latin typeface="DejaVu Sans"/>
              </a:rPr>
              <a:t>11</a:t>
            </a:r>
          </a:p>
        </p:txBody>
      </p:sp>
      <p:sp>
        <p:nvSpPr>
          <p:cNvPr id="4" name="TextBox 3"/>
          <p:cNvSpPr txBox="1"/>
          <p:nvPr/>
        </p:nvSpPr>
        <p:spPr>
          <a:xfrm>
            <a:off x="1572768" y="310896"/>
            <a:ext cx="2194560" cy="411480"/>
          </a:xfrm>
          <a:prstGeom prst="rect">
            <a:avLst/>
          </a:prstGeom>
          <a:noFill/>
          <a:ln>
            <a:noFill/>
          </a:ln>
        </p:spPr>
        <p:txBody>
          <a:bodyPr wrap="square" tIns="73152" bIns="73152">
            <a:spAutoFit/>
          </a:bodyPr>
          <a:lstStyle/>
          <a:p>
            <a:pPr algn="l"/>
            <a:r>
              <a:rPr sz="1600" b="1">
                <a:solidFill>
                  <a:srgbClr val="5F6C75"/>
                </a:solidFill>
                <a:latin typeface="DejaVu Sans"/>
              </a:rPr>
              <a:t>HESAPLAMA</a:t>
            </a:r>
          </a:p>
        </p:txBody>
      </p:sp>
      <p:sp>
        <p:nvSpPr>
          <p:cNvPr id="5" name="Rectangle 4"/>
          <p:cNvSpPr/>
          <p:nvPr/>
        </p:nvSpPr>
        <p:spPr>
          <a:xfrm>
            <a:off x="457200" y="841248"/>
            <a:ext cx="11247120" cy="18288"/>
          </a:xfrm>
          <a:prstGeom prst="rect">
            <a:avLst/>
          </a:prstGeom>
          <a:solidFill>
            <a:srgbClr val="D7C9B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960120"/>
            <a:ext cx="11201400" cy="512064"/>
          </a:xfrm>
          <a:prstGeom prst="rect">
            <a:avLst/>
          </a:prstGeom>
          <a:noFill/>
          <a:ln>
            <a:noFill/>
          </a:ln>
        </p:spPr>
        <p:txBody>
          <a:bodyPr wrap="square" tIns="73152" bIns="73152">
            <a:noAutofit/>
          </a:bodyPr>
          <a:lstStyle/>
          <a:p>
            <a:pPr algn="l"/>
            <a:r>
              <a:rPr sz="2400" b="1" i="0">
                <a:solidFill>
                  <a:srgbClr val="1F2933"/>
                </a:solidFill>
                <a:latin typeface="DejaVu Sans"/>
              </a:rPr>
              <a:t>Hal Değişim Isısı ve Q = m × L Bağıntısı</a:t>
            </a:r>
            <a:endParaRPr sz="2400" b="1" i="0">
              <a:latin typeface="DejaVu Sans"/>
            </a:endParaRPr>
          </a:p>
        </p:txBody>
      </p:sp>
      <p:sp>
        <p:nvSpPr>
          <p:cNvPr id="7" name="TextBox 6"/>
          <p:cNvSpPr txBox="1"/>
          <p:nvPr/>
        </p:nvSpPr>
        <p:spPr>
          <a:xfrm>
            <a:off x="502920" y="1481328"/>
            <a:ext cx="11201400" cy="329184"/>
          </a:xfrm>
          <a:prstGeom prst="rect">
            <a:avLst/>
          </a:prstGeom>
          <a:noFill/>
          <a:ln>
            <a:noFill/>
          </a:ln>
        </p:spPr>
        <p:txBody>
          <a:bodyPr wrap="square" tIns="73152" bIns="73152">
            <a:noAutofit/>
          </a:bodyPr>
          <a:lstStyle/>
          <a:p>
            <a:pPr algn="l"/>
            <a:r>
              <a:rPr sz="1500" b="0" i="0">
                <a:solidFill>
                  <a:srgbClr val="5F6C75"/>
                </a:solidFill>
                <a:latin typeface="DejaVu Sans"/>
              </a:rPr>
              <a:t>Hal değişimi sırasında alınan ya da verilen enerji kütle ve hal değişim ısısına bağlıdır.</a:t>
            </a:r>
            <a:endParaRPr sz="1500" b="0" i="0">
              <a:latin typeface="DejaVu Sans"/>
            </a:endParaRPr>
          </a:p>
        </p:txBody>
      </p:sp>
      <p:sp>
        <p:nvSpPr>
          <p:cNvPr id="8" name="Rounded Rectangle 7"/>
          <p:cNvSpPr/>
          <p:nvPr/>
        </p:nvSpPr>
        <p:spPr>
          <a:xfrm>
            <a:off x="502920" y="1901952"/>
            <a:ext cx="3977639" cy="1901952"/>
          </a:xfrm>
          <a:prstGeom prst="roundRect">
            <a:avLst/>
          </a:prstGeom>
          <a:solidFill>
            <a:srgbClr val="FFF9F1"/>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lIns="182880" rIns="164592" tIns="384048" bIns="128016" wrap="square">
            <a:noAutofit/>
          </a:bodyPr>
          <a:lstStyle/>
          <a:p>
            <a:pPr algn="ctr">
              <a:spcAft>
                <a:spcPts val="500"/>
              </a:spcAft>
              <a:defRPr sz="1600">
                <a:solidFill>
                  <a:srgbClr val="1F2933"/>
                </a:solidFill>
                <a:latin typeface="DejaVu Sans"/>
              </a:defRPr>
            </a:pPr>
            <a:r>
              <a:rPr sz="1600" b="0" i="0">
                <a:latin typeface="DejaVu Sans"/>
              </a:rPr>
              <a:t>Q: alınan veya verilen ısı</a:t>
            </a:r>
            <a:endParaRPr sz="1600" b="0" i="0">
              <a:latin typeface="DejaVu Sans"/>
            </a:endParaRPr>
          </a:p>
          <a:p>
            <a:pPr>
              <a:spcAft>
                <a:spcPts val="500"/>
              </a:spcAft>
              <a:defRPr sz="1600">
                <a:solidFill>
                  <a:srgbClr val="1F2933"/>
                </a:solidFill>
                <a:latin typeface="DejaVu Sans"/>
              </a:defRPr>
            </a:pPr>
            <a:r>
              <a:rPr sz="1600" b="0" i="0">
                <a:latin typeface="DejaVu Sans"/>
              </a:rPr>
              <a:t>m: maddenin kütlesi</a:t>
            </a:r>
            <a:endParaRPr sz="1600" b="0" i="0">
              <a:latin typeface="DejaVu Sans"/>
            </a:endParaRPr>
          </a:p>
          <a:p>
            <a:pPr>
              <a:spcAft>
                <a:spcPts val="500"/>
              </a:spcAft>
              <a:defRPr sz="1600">
                <a:solidFill>
                  <a:srgbClr val="1F2933"/>
                </a:solidFill>
                <a:latin typeface="DejaVu Sans"/>
              </a:defRPr>
            </a:pPr>
            <a:r>
              <a:rPr sz="1600" b="0" i="0">
                <a:latin typeface="DejaVu Sans"/>
              </a:rPr>
              <a:t>L: birim kütle için gerekli hal değişim ısısı</a:t>
            </a:r>
            <a:endParaRPr sz="1600" b="0" i="0">
              <a:latin typeface="DejaVu Sans"/>
            </a:endParaRPr>
          </a:p>
        </p:txBody>
      </p:sp>
      <p:sp>
        <p:nvSpPr>
          <p:cNvPr id="9" name="TextBox 8"/>
          <p:cNvSpPr txBox="1"/>
          <p:nvPr/>
        </p:nvSpPr>
        <p:spPr>
          <a:xfrm>
            <a:off x="704088" y="2048256"/>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ANA NOKTALAR</a:t>
            </a:r>
            <a:endParaRPr sz="600" b="1" i="0">
              <a:latin typeface="DejaVu Sans"/>
            </a:endParaRPr>
          </a:p>
        </p:txBody>
      </p:sp>
      <p:sp>
        <p:nvSpPr>
          <p:cNvPr id="10" name="Rounded Rectangle 9"/>
          <p:cNvSpPr/>
          <p:nvPr/>
        </p:nvSpPr>
        <p:spPr>
          <a:xfrm>
            <a:off x="502920" y="3950208"/>
            <a:ext cx="3977639" cy="804672"/>
          </a:xfrm>
          <a:prstGeom prst="roundRect">
            <a:avLst/>
          </a:prstGeom>
          <a:solidFill>
            <a:srgbClr val="F2E7D8"/>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04088" y="4078224"/>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AÇIKLAMA 1</a:t>
            </a:r>
            <a:endParaRPr sz="600" b="1" i="0">
              <a:latin typeface="DejaVu Sans"/>
            </a:endParaRPr>
          </a:p>
        </p:txBody>
      </p:sp>
      <p:sp>
        <p:nvSpPr>
          <p:cNvPr id="12" name="TextBox 11"/>
          <p:cNvSpPr txBox="1"/>
          <p:nvPr/>
        </p:nvSpPr>
        <p:spPr>
          <a:xfrm>
            <a:off x="704088" y="4279392"/>
            <a:ext cx="3575303" cy="365760"/>
          </a:xfrm>
          <a:prstGeom prst="rect">
            <a:avLst/>
          </a:prstGeom>
          <a:noFill/>
        </p:spPr>
        <p:txBody>
          <a:bodyPr wrap="square" lIns="0" rIns="0" tIns="0" bIns="0">
            <a:noAutofit/>
          </a:bodyPr>
          <a:lstStyle/>
          <a:p>
            <a:pPr>
              <a:spcAft>
                <a:spcPts val="0"/>
              </a:spcAft>
              <a:defRPr sz="1250">
                <a:solidFill>
                  <a:srgbClr val="5F6C75"/>
                </a:solidFill>
                <a:latin typeface="DejaVu Sans"/>
              </a:defRPr>
            </a:pPr>
            <a:r>
              <a:rPr sz="1000" b="0" i="0">
                <a:latin typeface="DejaVu Sans"/>
              </a:rPr>
              <a:t>Bu bağıntı sıcaklık değişimi olmayan hal değişimi sorularında kullanılır. Buradaki enerji, sıcaklığı artırmaya değil maddenin hâlini değiştirmeye harcanır.</a:t>
            </a:r>
            <a:endParaRPr sz="1000" b="0" i="0">
              <a:latin typeface="DejaVu Sans"/>
            </a:endParaRPr>
          </a:p>
        </p:txBody>
      </p:sp>
      <p:sp>
        <p:nvSpPr>
          <p:cNvPr id="13" name="Rounded Rectangle 12"/>
          <p:cNvSpPr/>
          <p:nvPr/>
        </p:nvSpPr>
        <p:spPr>
          <a:xfrm>
            <a:off x="502920" y="4882896"/>
            <a:ext cx="3977639" cy="804672"/>
          </a:xfrm>
          <a:prstGeom prst="roundRect">
            <a:avLst/>
          </a:prstGeom>
          <a:solidFill>
            <a:srgbClr val="F2E7D8"/>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04088" y="5010912"/>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AÇIKLAMA 2</a:t>
            </a:r>
            <a:endParaRPr sz="600" b="1" i="0">
              <a:latin typeface="DejaVu Sans"/>
            </a:endParaRPr>
          </a:p>
        </p:txBody>
      </p:sp>
      <p:sp>
        <p:nvSpPr>
          <p:cNvPr id="15" name="TextBox 14"/>
          <p:cNvSpPr txBox="1"/>
          <p:nvPr/>
        </p:nvSpPr>
        <p:spPr>
          <a:xfrm>
            <a:off x="704088" y="5212080"/>
            <a:ext cx="3575303" cy="365760"/>
          </a:xfrm>
          <a:prstGeom prst="rect">
            <a:avLst/>
          </a:prstGeom>
          <a:noFill/>
        </p:spPr>
        <p:txBody>
          <a:bodyPr wrap="square" lIns="0" rIns="0" tIns="0" bIns="0">
            <a:noAutofit/>
          </a:bodyPr>
          <a:lstStyle/>
          <a:p>
            <a:pPr>
              <a:spcAft>
                <a:spcPts val="0"/>
              </a:spcAft>
              <a:defRPr sz="1250">
                <a:solidFill>
                  <a:srgbClr val="5F6C75"/>
                </a:solidFill>
                <a:latin typeface="DejaVu Sans"/>
              </a:defRPr>
            </a:pPr>
            <a:r>
              <a:rPr sz="1100" b="0" i="0">
                <a:latin typeface="DejaVu Sans"/>
              </a:rPr>
              <a:t>Her saf maddenin L değeri farklıdır. Bu nedenle hal değişim ısısı ayırt edici bir özelliktir.</a:t>
            </a:r>
            <a:endParaRPr sz="1100" b="0" i="0">
              <a:latin typeface="DejaVu Sans"/>
            </a:endParaRPr>
          </a:p>
        </p:txBody>
      </p:sp>
      <p:sp>
        <p:nvSpPr>
          <p:cNvPr id="16" name="Rounded Rectangle 15"/>
          <p:cNvSpPr/>
          <p:nvPr/>
        </p:nvSpPr>
        <p:spPr>
          <a:xfrm>
            <a:off x="4645152" y="1901952"/>
            <a:ext cx="7040880" cy="3968496"/>
          </a:xfrm>
          <a:prstGeom prst="roundRect">
            <a:avLst/>
          </a:prstGeom>
          <a:solidFill>
            <a:srgbClr val="FFF9F1"/>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7" name="Picture 16" descr="water_reference.png"/>
          <p:cNvPicPr>
            <a:picLocks noChangeAspect="1"/>
          </p:cNvPicPr>
          <p:nvPr/>
        </p:nvPicPr>
        <p:blipFill>
          <a:blip r:embed="rId2"/>
          <a:stretch>
            <a:fillRect/>
          </a:stretch>
        </p:blipFill>
        <p:spPr>
          <a:xfrm>
            <a:off x="4865624" y="2029968"/>
            <a:ext cx="6599935" cy="3712463"/>
          </a:xfrm>
          <a:prstGeom prst="rect">
            <a:avLst/>
          </a:prstGeom>
        </p:spPr>
      </p:pic>
      <p:sp>
        <p:nvSpPr>
          <p:cNvPr id="18" name="Rounded Rectangle 17"/>
          <p:cNvSpPr/>
          <p:nvPr/>
        </p:nvSpPr>
        <p:spPr>
          <a:xfrm>
            <a:off x="502920" y="6053328"/>
            <a:ext cx="3520440" cy="566928"/>
          </a:xfrm>
          <a:prstGeom prst="roundRect">
            <a:avLst/>
          </a:prstGeom>
          <a:solidFill>
            <a:srgbClr val="E0F2FE"/>
          </a:solidFill>
          <a:ln w="17780">
            <a:solidFill>
              <a:srgbClr val="2563EB"/>
            </a:solidFill>
          </a:ln>
        </p:spPr>
        <p:style>
          <a:lnRef idx="1">
            <a:schemeClr val="accent1"/>
          </a:lnRef>
          <a:fillRef idx="3">
            <a:schemeClr val="accent1"/>
          </a:fillRef>
          <a:effectRef idx="2">
            <a:schemeClr val="accent1"/>
          </a:effectRef>
          <a:fontRef idx="minor">
            <a:schemeClr val="lt1"/>
          </a:fontRef>
        </p:style>
        <p:txBody>
          <a:bodyPr rtlCol="0" anchor="ctr" tIns="73152" bIns="73152" wrap="square">
            <a:noAutofit/>
          </a:bodyPr>
          <a:lstStyle/>
          <a:p>
            <a:pPr algn="ctr"/>
            <a:r>
              <a:rPr sz="2000" b="1" i="0">
                <a:solidFill>
                  <a:srgbClr val="2563EB"/>
                </a:solidFill>
                <a:latin typeface="DejaVu Sans"/>
              </a:rPr>
              <a:t>Q = m × L</a:t>
            </a:r>
            <a:endParaRPr sz="2000" b="1" i="0">
              <a:latin typeface="DejaVu Sans"/>
            </a:endParaRPr>
          </a:p>
        </p:txBody>
      </p:sp>
      <p:sp>
        <p:nvSpPr>
          <p:cNvPr id="19" name="Rounded Rectangle 18"/>
          <p:cNvSpPr/>
          <p:nvPr/>
        </p:nvSpPr>
        <p:spPr>
          <a:xfrm>
            <a:off x="4187952" y="6053328"/>
            <a:ext cx="7498079" cy="566928"/>
          </a:xfrm>
          <a:prstGeom prst="roundRect">
            <a:avLst/>
          </a:prstGeom>
          <a:solidFill>
            <a:srgbClr val="FFF4DE"/>
          </a:solidFill>
          <a:ln w="17780">
            <a:solidFill>
              <a:srgbClr val="C18A3B"/>
            </a:solidFill>
          </a:ln>
        </p:spPr>
        <p:style>
          <a:lnRef idx="1">
            <a:schemeClr val="accent1"/>
          </a:lnRef>
          <a:fillRef idx="3">
            <a:schemeClr val="accent1"/>
          </a:fillRef>
          <a:effectRef idx="2">
            <a:schemeClr val="accent1"/>
          </a:effectRef>
          <a:fontRef idx="minor">
            <a:schemeClr val="lt1"/>
          </a:fontRef>
        </p:style>
        <p:txBody>
          <a:bodyPr rtlCol="0" anchor="ctr" tIns="73152" bIns="73152" wrap="square">
            <a:noAutofit/>
          </a:bodyPr>
          <a:lstStyle/>
          <a:p>
            <a:pPr algn="ctr"/>
            <a:r>
              <a:rPr sz="1400" b="1" i="0">
                <a:solidFill>
                  <a:srgbClr val="7A4D09"/>
                </a:solidFill>
                <a:latin typeface="DejaVu Sans"/>
              </a:rPr>
              <a:t>L değeri maddeden maddeye değişir, ancak aynı saf madde için sabittir.</a:t>
            </a:r>
            <a:endParaRPr sz="1400" b="1" i="0">
              <a:latin typeface="DejaVu Sans"/>
            </a:endParaRP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6F1E7"/>
        </a:solidFill>
        <a:effectLst/>
      </p:bgPr>
    </p:bg>
    <p:spTree>
      <p:nvGrpSpPr>
        <p:cNvPr id="1" name=""/>
        <p:cNvGrpSpPr/>
        <p:nvPr/>
      </p:nvGrpSpPr>
      <p:grpSpPr/>
      <p:sp>
        <p:nvSpPr>
          <p:cNvPr id="2" name="Rounded Rectangle 1"/>
          <p:cNvSpPr/>
          <p:nvPr/>
        </p:nvSpPr>
        <p:spPr>
          <a:xfrm>
            <a:off x="457200" y="320040"/>
            <a:ext cx="960120" cy="402336"/>
          </a:xfrm>
          <a:prstGeom prst="roundRect">
            <a:avLst/>
          </a:prstGeom>
          <a:solidFill>
            <a:srgbClr val="0F766E"/>
          </a:solidFill>
          <a:ln w="17780">
            <a:solidFill>
              <a:srgbClr val="0F766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320040"/>
            <a:ext cx="960120" cy="402336"/>
          </a:xfrm>
          <a:prstGeom prst="rect">
            <a:avLst/>
          </a:prstGeom>
          <a:noFill/>
        </p:spPr>
        <p:txBody>
          <a:bodyPr wrap="square" tIns="73152" bIns="73152" anchor="ctr">
            <a:spAutoFit/>
          </a:bodyPr>
          <a:lstStyle/>
          <a:p>
            <a:pPr algn="ctr"/>
            <a:r>
              <a:rPr sz="1700" b="1">
                <a:solidFill>
                  <a:srgbClr val="FFFFFF"/>
                </a:solidFill>
                <a:latin typeface="DejaVu Sans"/>
              </a:rPr>
              <a:t>12</a:t>
            </a:r>
          </a:p>
        </p:txBody>
      </p:sp>
      <p:sp>
        <p:nvSpPr>
          <p:cNvPr id="4" name="TextBox 3"/>
          <p:cNvSpPr txBox="1"/>
          <p:nvPr/>
        </p:nvSpPr>
        <p:spPr>
          <a:xfrm>
            <a:off x="1572768" y="310896"/>
            <a:ext cx="2194560" cy="411480"/>
          </a:xfrm>
          <a:prstGeom prst="rect">
            <a:avLst/>
          </a:prstGeom>
          <a:noFill/>
          <a:ln>
            <a:noFill/>
          </a:ln>
        </p:spPr>
        <p:txBody>
          <a:bodyPr wrap="square" tIns="73152" bIns="73152">
            <a:spAutoFit/>
          </a:bodyPr>
          <a:lstStyle/>
          <a:p>
            <a:pPr algn="l"/>
            <a:r>
              <a:rPr sz="1600" b="1">
                <a:solidFill>
                  <a:srgbClr val="5F6C75"/>
                </a:solidFill>
                <a:latin typeface="DejaVu Sans"/>
              </a:rPr>
              <a:t>GRAFIK</a:t>
            </a:r>
          </a:p>
        </p:txBody>
      </p:sp>
      <p:sp>
        <p:nvSpPr>
          <p:cNvPr id="5" name="Rectangle 4"/>
          <p:cNvSpPr/>
          <p:nvPr/>
        </p:nvSpPr>
        <p:spPr>
          <a:xfrm>
            <a:off x="457200" y="841248"/>
            <a:ext cx="11247120" cy="18288"/>
          </a:xfrm>
          <a:prstGeom prst="rect">
            <a:avLst/>
          </a:prstGeom>
          <a:solidFill>
            <a:srgbClr val="D7C9B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960120"/>
            <a:ext cx="11201400" cy="512064"/>
          </a:xfrm>
          <a:prstGeom prst="rect">
            <a:avLst/>
          </a:prstGeom>
          <a:noFill/>
          <a:ln>
            <a:noFill/>
          </a:ln>
        </p:spPr>
        <p:txBody>
          <a:bodyPr wrap="square" tIns="73152" bIns="73152">
            <a:noAutofit/>
          </a:bodyPr>
          <a:lstStyle/>
          <a:p>
            <a:pPr algn="l"/>
            <a:r>
              <a:rPr sz="2400" b="1" i="0">
                <a:solidFill>
                  <a:srgbClr val="1F2933"/>
                </a:solidFill>
                <a:latin typeface="DejaVu Sans"/>
              </a:rPr>
              <a:t>Isınma Eğrisi Nasıl Yorumlanır?</a:t>
            </a:r>
            <a:endParaRPr sz="2400" b="1" i="0">
              <a:latin typeface="DejaVu Sans"/>
            </a:endParaRPr>
          </a:p>
        </p:txBody>
      </p:sp>
      <p:sp>
        <p:nvSpPr>
          <p:cNvPr id="7" name="TextBox 6"/>
          <p:cNvSpPr txBox="1"/>
          <p:nvPr/>
        </p:nvSpPr>
        <p:spPr>
          <a:xfrm>
            <a:off x="502920" y="1481328"/>
            <a:ext cx="11201400" cy="329184"/>
          </a:xfrm>
          <a:prstGeom prst="rect">
            <a:avLst/>
          </a:prstGeom>
          <a:noFill/>
          <a:ln>
            <a:noFill/>
          </a:ln>
        </p:spPr>
        <p:txBody>
          <a:bodyPr wrap="square" tIns="73152" bIns="73152">
            <a:noAutofit/>
          </a:bodyPr>
          <a:lstStyle/>
          <a:p>
            <a:pPr algn="l"/>
            <a:r>
              <a:rPr sz="1500" b="0" i="0">
                <a:solidFill>
                  <a:srgbClr val="5F6C75"/>
                </a:solidFill>
                <a:latin typeface="DejaVu Sans"/>
              </a:rPr>
              <a:t>Sıcaklık-zaman grafiği, bir maddenin hem ısınmasını hem de hal değişimlerini aynı anda gösterir.</a:t>
            </a:r>
            <a:endParaRPr sz="1500" b="0" i="0">
              <a:latin typeface="DejaVu Sans"/>
            </a:endParaRPr>
          </a:p>
        </p:txBody>
      </p:sp>
      <p:sp>
        <p:nvSpPr>
          <p:cNvPr id="8" name="Rounded Rectangle 7"/>
          <p:cNvSpPr/>
          <p:nvPr/>
        </p:nvSpPr>
        <p:spPr>
          <a:xfrm>
            <a:off x="502920" y="1901952"/>
            <a:ext cx="3977639" cy="1901952"/>
          </a:xfrm>
          <a:prstGeom prst="roundRect">
            <a:avLst/>
          </a:prstGeom>
          <a:solidFill>
            <a:srgbClr val="FFF9F1"/>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lIns="182880" rIns="164592" tIns="384048" bIns="128016" wrap="square">
            <a:noAutofit/>
          </a:bodyPr>
          <a:lstStyle/>
          <a:p>
            <a:pPr algn="ctr">
              <a:spcAft>
                <a:spcPts val="500"/>
              </a:spcAft>
              <a:defRPr sz="1600">
                <a:solidFill>
                  <a:srgbClr val="1F2933"/>
                </a:solidFill>
                <a:latin typeface="DejaVu Sans"/>
              </a:defRPr>
            </a:pPr>
            <a:r>
              <a:rPr sz="1600" b="0" i="0">
                <a:latin typeface="DejaVu Sans"/>
              </a:rPr>
              <a:t>Eğimli kısımlar sıcaklık değişimini gösterir.</a:t>
            </a:r>
            <a:endParaRPr sz="1600" b="0" i="0">
              <a:latin typeface="DejaVu Sans"/>
            </a:endParaRPr>
          </a:p>
          <a:p>
            <a:pPr>
              <a:spcAft>
                <a:spcPts val="500"/>
              </a:spcAft>
              <a:defRPr sz="1600">
                <a:solidFill>
                  <a:srgbClr val="1F2933"/>
                </a:solidFill>
                <a:latin typeface="DejaVu Sans"/>
              </a:defRPr>
            </a:pPr>
            <a:r>
              <a:rPr sz="1600" b="0" i="0">
                <a:latin typeface="DejaVu Sans"/>
              </a:rPr>
              <a:t>Yatay kısımlar hal değişimini gösterir.</a:t>
            </a:r>
            <a:endParaRPr sz="1600" b="0" i="0">
              <a:latin typeface="DejaVu Sans"/>
            </a:endParaRPr>
          </a:p>
          <a:p>
            <a:pPr>
              <a:spcAft>
                <a:spcPts val="500"/>
              </a:spcAft>
              <a:defRPr sz="1600">
                <a:solidFill>
                  <a:srgbClr val="1F2933"/>
                </a:solidFill>
                <a:latin typeface="DejaVu Sans"/>
              </a:defRPr>
            </a:pPr>
            <a:r>
              <a:rPr sz="1600" b="0" i="0">
                <a:latin typeface="DejaVu Sans"/>
              </a:rPr>
              <a:t>Yatay bölgede sıcaklık sabit olsa da enerji alışverişi sürer.</a:t>
            </a:r>
            <a:endParaRPr sz="1600" b="0" i="0">
              <a:latin typeface="DejaVu Sans"/>
            </a:endParaRPr>
          </a:p>
        </p:txBody>
      </p:sp>
      <p:sp>
        <p:nvSpPr>
          <p:cNvPr id="9" name="TextBox 8"/>
          <p:cNvSpPr txBox="1"/>
          <p:nvPr/>
        </p:nvSpPr>
        <p:spPr>
          <a:xfrm>
            <a:off x="704088" y="2048256"/>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ANA NOKTALAR</a:t>
            </a:r>
            <a:endParaRPr sz="600" b="1" i="0">
              <a:latin typeface="DejaVu Sans"/>
            </a:endParaRPr>
          </a:p>
        </p:txBody>
      </p:sp>
      <p:sp>
        <p:nvSpPr>
          <p:cNvPr id="10" name="Rounded Rectangle 9"/>
          <p:cNvSpPr/>
          <p:nvPr/>
        </p:nvSpPr>
        <p:spPr>
          <a:xfrm>
            <a:off x="502920" y="3950208"/>
            <a:ext cx="3977639" cy="804672"/>
          </a:xfrm>
          <a:prstGeom prst="roundRect">
            <a:avLst/>
          </a:prstGeom>
          <a:solidFill>
            <a:srgbClr val="F2E7D8"/>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04088" y="4078224"/>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AÇIKLAMA 1</a:t>
            </a:r>
            <a:endParaRPr sz="600" b="1" i="0">
              <a:latin typeface="DejaVu Sans"/>
            </a:endParaRPr>
          </a:p>
        </p:txBody>
      </p:sp>
      <p:sp>
        <p:nvSpPr>
          <p:cNvPr id="12" name="TextBox 11"/>
          <p:cNvSpPr txBox="1"/>
          <p:nvPr/>
        </p:nvSpPr>
        <p:spPr>
          <a:xfrm>
            <a:off x="704088" y="4279392"/>
            <a:ext cx="3575303" cy="365760"/>
          </a:xfrm>
          <a:prstGeom prst="rect">
            <a:avLst/>
          </a:prstGeom>
          <a:noFill/>
        </p:spPr>
        <p:txBody>
          <a:bodyPr wrap="square" lIns="0" rIns="0" tIns="0" bIns="0">
            <a:noAutofit/>
          </a:bodyPr>
          <a:lstStyle/>
          <a:p>
            <a:pPr>
              <a:spcAft>
                <a:spcPts val="0"/>
              </a:spcAft>
              <a:defRPr sz="1250">
                <a:solidFill>
                  <a:srgbClr val="5F6C75"/>
                </a:solidFill>
                <a:latin typeface="DejaVu Sans"/>
              </a:defRPr>
            </a:pPr>
            <a:r>
              <a:rPr sz="1000" b="0" i="0">
                <a:latin typeface="DejaVu Sans"/>
              </a:rPr>
              <a:t>Örneğin buz ısıtıldığında önce sıcaklığı artar, sonra 0 °C'de erime süreci başlar ve bu sırada sıcaklık sabit kalır.</a:t>
            </a:r>
            <a:endParaRPr sz="1000" b="0" i="0">
              <a:latin typeface="DejaVu Sans"/>
            </a:endParaRPr>
          </a:p>
        </p:txBody>
      </p:sp>
      <p:sp>
        <p:nvSpPr>
          <p:cNvPr id="13" name="Rounded Rectangle 12"/>
          <p:cNvSpPr/>
          <p:nvPr/>
        </p:nvSpPr>
        <p:spPr>
          <a:xfrm>
            <a:off x="502920" y="4882896"/>
            <a:ext cx="3977639" cy="804672"/>
          </a:xfrm>
          <a:prstGeom prst="roundRect">
            <a:avLst/>
          </a:prstGeom>
          <a:solidFill>
            <a:srgbClr val="F2E7D8"/>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04088" y="5010912"/>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AÇIKLAMA 2</a:t>
            </a:r>
            <a:endParaRPr sz="600" b="1" i="0">
              <a:latin typeface="DejaVu Sans"/>
            </a:endParaRPr>
          </a:p>
        </p:txBody>
      </p:sp>
      <p:sp>
        <p:nvSpPr>
          <p:cNvPr id="15" name="TextBox 14"/>
          <p:cNvSpPr txBox="1"/>
          <p:nvPr/>
        </p:nvSpPr>
        <p:spPr>
          <a:xfrm>
            <a:off x="704088" y="5212080"/>
            <a:ext cx="3575303" cy="365760"/>
          </a:xfrm>
          <a:prstGeom prst="rect">
            <a:avLst/>
          </a:prstGeom>
          <a:noFill/>
        </p:spPr>
        <p:txBody>
          <a:bodyPr wrap="square" lIns="0" rIns="0" tIns="0" bIns="0">
            <a:noAutofit/>
          </a:bodyPr>
          <a:lstStyle/>
          <a:p>
            <a:pPr>
              <a:spcAft>
                <a:spcPts val="0"/>
              </a:spcAft>
              <a:defRPr sz="1250">
                <a:solidFill>
                  <a:srgbClr val="5F6C75"/>
                </a:solidFill>
                <a:latin typeface="DejaVu Sans"/>
              </a:defRPr>
            </a:pPr>
            <a:r>
              <a:rPr sz="1000" b="0" i="0">
                <a:latin typeface="DejaVu Sans"/>
              </a:rPr>
              <a:t>Aynı şekilde su 100 °C'ye ulaştığında kaynamaya başlar ve tamamen buharlaşıncaya kadar sıcaklık sabit kalabilir.</a:t>
            </a:r>
            <a:endParaRPr sz="1000" b="0" i="0">
              <a:latin typeface="DejaVu Sans"/>
            </a:endParaRPr>
          </a:p>
        </p:txBody>
      </p:sp>
      <p:sp>
        <p:nvSpPr>
          <p:cNvPr id="16" name="Rounded Rectangle 15"/>
          <p:cNvSpPr/>
          <p:nvPr/>
        </p:nvSpPr>
        <p:spPr>
          <a:xfrm>
            <a:off x="4645152" y="1901952"/>
            <a:ext cx="7040880" cy="3968496"/>
          </a:xfrm>
          <a:prstGeom prst="roundRect">
            <a:avLst/>
          </a:prstGeom>
          <a:solidFill>
            <a:srgbClr val="FFF9F1"/>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7" name="Picture 16" descr="heating_curve.png"/>
          <p:cNvPicPr>
            <a:picLocks noChangeAspect="1"/>
          </p:cNvPicPr>
          <p:nvPr/>
        </p:nvPicPr>
        <p:blipFill>
          <a:blip r:embed="rId2"/>
          <a:stretch>
            <a:fillRect/>
          </a:stretch>
        </p:blipFill>
        <p:spPr>
          <a:xfrm>
            <a:off x="5143289" y="2029968"/>
            <a:ext cx="6044604" cy="3712463"/>
          </a:xfrm>
          <a:prstGeom prst="rect">
            <a:avLst/>
          </a:prstGeom>
        </p:spPr>
      </p:pic>
      <p:sp>
        <p:nvSpPr>
          <p:cNvPr id="18" name="Rounded Rectangle 17"/>
          <p:cNvSpPr/>
          <p:nvPr/>
        </p:nvSpPr>
        <p:spPr>
          <a:xfrm>
            <a:off x="502920" y="6053328"/>
            <a:ext cx="11183112" cy="566928"/>
          </a:xfrm>
          <a:prstGeom prst="roundRect">
            <a:avLst/>
          </a:prstGeom>
          <a:solidFill>
            <a:srgbClr val="FFF4DE"/>
          </a:solidFill>
          <a:ln w="17780">
            <a:solidFill>
              <a:srgbClr val="C18A3B"/>
            </a:solidFill>
          </a:ln>
        </p:spPr>
        <p:style>
          <a:lnRef idx="1">
            <a:schemeClr val="accent1"/>
          </a:lnRef>
          <a:fillRef idx="3">
            <a:schemeClr val="accent1"/>
          </a:fillRef>
          <a:effectRef idx="2">
            <a:schemeClr val="accent1"/>
          </a:effectRef>
          <a:fontRef idx="minor">
            <a:schemeClr val="lt1"/>
          </a:fontRef>
        </p:style>
        <p:txBody>
          <a:bodyPr rtlCol="0" anchor="ctr" tIns="73152" bIns="73152" wrap="square">
            <a:noAutofit/>
          </a:bodyPr>
          <a:lstStyle/>
          <a:p>
            <a:pPr algn="l"/>
            <a:r>
              <a:rPr sz="1400" b="1" i="0">
                <a:solidFill>
                  <a:srgbClr val="7A4D09"/>
                </a:solidFill>
                <a:latin typeface="DejaVu Sans"/>
              </a:rPr>
              <a:t>Grafikte yatay bölüm görmek, enerji aktarımı durdu anlamına gelmez.</a:t>
            </a:r>
            <a:endParaRPr sz="1400" b="1" i="0">
              <a:latin typeface="DejaVu Sans"/>
            </a:endParaRP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6F1E7"/>
        </a:solidFill>
        <a:effectLst/>
      </p:bgPr>
    </p:bg>
    <p:spTree>
      <p:nvGrpSpPr>
        <p:cNvPr id="1" name=""/>
        <p:cNvGrpSpPr/>
        <p:nvPr/>
      </p:nvGrpSpPr>
      <p:grpSpPr/>
      <p:sp>
        <p:nvSpPr>
          <p:cNvPr id="2" name="Rounded Rectangle 1"/>
          <p:cNvSpPr/>
          <p:nvPr/>
        </p:nvSpPr>
        <p:spPr>
          <a:xfrm>
            <a:off x="457200" y="320040"/>
            <a:ext cx="960120" cy="402336"/>
          </a:xfrm>
          <a:prstGeom prst="roundRect">
            <a:avLst/>
          </a:prstGeom>
          <a:solidFill>
            <a:srgbClr val="0F766E"/>
          </a:solidFill>
          <a:ln w="17780">
            <a:solidFill>
              <a:srgbClr val="0F766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320040"/>
            <a:ext cx="960120" cy="402336"/>
          </a:xfrm>
          <a:prstGeom prst="rect">
            <a:avLst/>
          </a:prstGeom>
          <a:noFill/>
        </p:spPr>
        <p:txBody>
          <a:bodyPr wrap="square" tIns="73152" bIns="73152" anchor="ctr">
            <a:spAutoFit/>
          </a:bodyPr>
          <a:lstStyle/>
          <a:p>
            <a:pPr algn="ctr"/>
            <a:r>
              <a:rPr sz="1700" b="1">
                <a:solidFill>
                  <a:srgbClr val="FFFFFF"/>
                </a:solidFill>
                <a:latin typeface="DejaVu Sans"/>
              </a:rPr>
              <a:t>13</a:t>
            </a:r>
          </a:p>
        </p:txBody>
      </p:sp>
      <p:sp>
        <p:nvSpPr>
          <p:cNvPr id="4" name="TextBox 3"/>
          <p:cNvSpPr txBox="1"/>
          <p:nvPr/>
        </p:nvSpPr>
        <p:spPr>
          <a:xfrm>
            <a:off x="1572768" y="310896"/>
            <a:ext cx="2194560" cy="411480"/>
          </a:xfrm>
          <a:prstGeom prst="rect">
            <a:avLst/>
          </a:prstGeom>
          <a:noFill/>
          <a:ln>
            <a:noFill/>
          </a:ln>
        </p:spPr>
        <p:txBody>
          <a:bodyPr wrap="square" tIns="73152" bIns="73152">
            <a:spAutoFit/>
          </a:bodyPr>
          <a:lstStyle/>
          <a:p>
            <a:pPr algn="l"/>
            <a:r>
              <a:rPr sz="1600" b="1">
                <a:solidFill>
                  <a:srgbClr val="5F6C75"/>
                </a:solidFill>
                <a:latin typeface="DejaVu Sans"/>
              </a:rPr>
              <a:t>SU ÖRNEĞI</a:t>
            </a:r>
          </a:p>
        </p:txBody>
      </p:sp>
      <p:sp>
        <p:nvSpPr>
          <p:cNvPr id="5" name="Rectangle 4"/>
          <p:cNvSpPr/>
          <p:nvPr/>
        </p:nvSpPr>
        <p:spPr>
          <a:xfrm>
            <a:off x="457200" y="841248"/>
            <a:ext cx="11247120" cy="18288"/>
          </a:xfrm>
          <a:prstGeom prst="rect">
            <a:avLst/>
          </a:prstGeom>
          <a:solidFill>
            <a:srgbClr val="D7C9B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960120"/>
            <a:ext cx="11201400" cy="512064"/>
          </a:xfrm>
          <a:prstGeom prst="rect">
            <a:avLst/>
          </a:prstGeom>
          <a:noFill/>
          <a:ln>
            <a:noFill/>
          </a:ln>
        </p:spPr>
        <p:txBody>
          <a:bodyPr wrap="square" tIns="73152" bIns="73152">
            <a:noAutofit/>
          </a:bodyPr>
          <a:lstStyle/>
          <a:p>
            <a:pPr algn="l"/>
            <a:r>
              <a:rPr sz="2100" b="1" i="0">
                <a:solidFill>
                  <a:srgbClr val="1F2933"/>
                </a:solidFill>
                <a:latin typeface="DejaVu Sans"/>
              </a:rPr>
              <a:t>Su İçin Temel Sıcaklık ve Gizli Isı Değerleri</a:t>
            </a:r>
            <a:endParaRPr sz="2100" b="1" i="0">
              <a:latin typeface="DejaVu Sans"/>
            </a:endParaRPr>
          </a:p>
        </p:txBody>
      </p:sp>
      <p:sp>
        <p:nvSpPr>
          <p:cNvPr id="7" name="TextBox 6"/>
          <p:cNvSpPr txBox="1"/>
          <p:nvPr/>
        </p:nvSpPr>
        <p:spPr>
          <a:xfrm>
            <a:off x="502920" y="1481328"/>
            <a:ext cx="11201400" cy="329184"/>
          </a:xfrm>
          <a:prstGeom prst="rect">
            <a:avLst/>
          </a:prstGeom>
          <a:noFill/>
          <a:ln>
            <a:noFill/>
          </a:ln>
        </p:spPr>
        <p:txBody>
          <a:bodyPr wrap="square" tIns="73152" bIns="73152">
            <a:noAutofit/>
          </a:bodyPr>
          <a:lstStyle/>
          <a:p>
            <a:pPr algn="l"/>
            <a:r>
              <a:rPr sz="1400" b="0" i="0">
                <a:solidFill>
                  <a:srgbClr val="5F6C75"/>
                </a:solidFill>
                <a:latin typeface="DejaVu Sans"/>
              </a:rPr>
              <a:t>Su, günlük hayatta en sık karşılaşılan madde olduğu için hal değişimi konusunda temel örnek olarak kullanılır.</a:t>
            </a:r>
            <a:endParaRPr sz="1400" b="0" i="0">
              <a:latin typeface="DejaVu Sans"/>
            </a:endParaRPr>
          </a:p>
        </p:txBody>
      </p:sp>
      <p:sp>
        <p:nvSpPr>
          <p:cNvPr id="8" name="Rounded Rectangle 7"/>
          <p:cNvSpPr/>
          <p:nvPr/>
        </p:nvSpPr>
        <p:spPr>
          <a:xfrm>
            <a:off x="502920" y="1965960"/>
            <a:ext cx="6492240" cy="1627632"/>
          </a:xfrm>
          <a:prstGeom prst="roundRect">
            <a:avLst/>
          </a:prstGeom>
          <a:solidFill>
            <a:srgbClr val="FFF9F1"/>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lIns="164592" rIns="164592" tIns="347472" bIns="91440" wrap="square">
            <a:noAutofit/>
          </a:bodyPr>
          <a:lstStyle/>
          <a:p>
            <a:pPr algn="ctr">
              <a:spcAft>
                <a:spcPts val="400"/>
              </a:spcAft>
              <a:defRPr sz="1500">
                <a:solidFill>
                  <a:srgbClr val="1F2933"/>
                </a:solidFill>
                <a:latin typeface="DejaVu Sans"/>
              </a:defRPr>
            </a:pPr>
            <a:r>
              <a:rPr sz="1500" b="0" i="0">
                <a:latin typeface="DejaVu Sans"/>
              </a:rPr>
              <a:t>Erime noktası: 0 °C</a:t>
            </a:r>
            <a:endParaRPr sz="1500" b="0" i="0">
              <a:latin typeface="DejaVu Sans"/>
            </a:endParaRPr>
          </a:p>
          <a:p>
            <a:pPr>
              <a:spcAft>
                <a:spcPts val="400"/>
              </a:spcAft>
              <a:defRPr sz="1500">
                <a:solidFill>
                  <a:srgbClr val="1F2933"/>
                </a:solidFill>
                <a:latin typeface="DejaVu Sans"/>
              </a:defRPr>
            </a:pPr>
            <a:r>
              <a:rPr sz="1500" b="0" i="0">
                <a:latin typeface="DejaVu Sans"/>
              </a:rPr>
              <a:t>Kaynama noktası: 100 °C</a:t>
            </a:r>
            <a:endParaRPr sz="1500" b="0" i="0">
              <a:latin typeface="DejaVu Sans"/>
            </a:endParaRPr>
          </a:p>
          <a:p>
            <a:pPr>
              <a:spcAft>
                <a:spcPts val="400"/>
              </a:spcAft>
              <a:defRPr sz="1500">
                <a:solidFill>
                  <a:srgbClr val="1F2933"/>
                </a:solidFill>
                <a:latin typeface="DejaVu Sans"/>
              </a:defRPr>
            </a:pPr>
            <a:r>
              <a:rPr sz="1500" b="0" i="0">
                <a:latin typeface="DejaVu Sans"/>
              </a:rPr>
              <a:t>Erime ısısı ve buharlaşma ısısı sorularda sık kullanılır</a:t>
            </a:r>
            <a:endParaRPr sz="1500" b="0" i="0">
              <a:latin typeface="DejaVu Sans"/>
            </a:endParaRPr>
          </a:p>
        </p:txBody>
      </p:sp>
      <p:sp>
        <p:nvSpPr>
          <p:cNvPr id="9" name="TextBox 8"/>
          <p:cNvSpPr txBox="1"/>
          <p:nvPr/>
        </p:nvSpPr>
        <p:spPr>
          <a:xfrm>
            <a:off x="704088" y="2103120"/>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KISA KARŞILAŞTIRMA</a:t>
            </a:r>
            <a:endParaRPr sz="600" b="1" i="0">
              <a:latin typeface="DejaVu Sans"/>
            </a:endParaRPr>
          </a:p>
        </p:txBody>
      </p:sp>
      <p:sp>
        <p:nvSpPr>
          <p:cNvPr id="10" name="Rounded Rectangle 9"/>
          <p:cNvSpPr/>
          <p:nvPr/>
        </p:nvSpPr>
        <p:spPr>
          <a:xfrm>
            <a:off x="7178040" y="1965960"/>
            <a:ext cx="4507992" cy="1627632"/>
          </a:xfrm>
          <a:prstGeom prst="roundRect">
            <a:avLst/>
          </a:prstGeom>
          <a:solidFill>
            <a:srgbClr val="FFF9F1"/>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water_reference.png"/>
          <p:cNvPicPr>
            <a:picLocks noChangeAspect="1"/>
          </p:cNvPicPr>
          <p:nvPr/>
        </p:nvPicPr>
        <p:blipFill>
          <a:blip r:embed="rId2"/>
          <a:stretch>
            <a:fillRect/>
          </a:stretch>
        </p:blipFill>
        <p:spPr>
          <a:xfrm>
            <a:off x="8212835" y="2093976"/>
            <a:ext cx="2438400" cy="1371600"/>
          </a:xfrm>
          <a:prstGeom prst="rect">
            <a:avLst/>
          </a:prstGeom>
        </p:spPr>
      </p:pic>
      <p:graphicFrame>
        <p:nvGraphicFramePr>
          <p:cNvPr id="12" name="Table 11"/>
          <p:cNvGraphicFramePr>
            <a:graphicFrameLocks noGrp="1"/>
          </p:cNvGraphicFramePr>
          <p:nvPr/>
        </p:nvGraphicFramePr>
        <p:xfrm>
          <a:off x="502920" y="3840480"/>
          <a:ext cx="11183112" cy="1965960"/>
        </p:xfrm>
        <a:graphic>
          <a:graphicData uri="http://schemas.openxmlformats.org/drawingml/2006/table">
            <a:tbl>
              <a:tblPr firstRow="1" bandRow="1">
                <a:tableStyleId>{5C22544A-7EE6-4342-B048-85BDC9FD1C3A}</a:tableStyleId>
              </a:tblPr>
              <a:tblGrid>
                <a:gridCol w="3727704"/>
                <a:gridCol w="3727704"/>
                <a:gridCol w="3727704"/>
              </a:tblGrid>
              <a:tr h="393192">
                <a:tc>
                  <a:txBody>
                    <a:bodyPr/>
                    <a:lstStyle/>
                    <a:p>
                      <a:r>
                        <a:rPr sz="1200" b="1">
                          <a:solidFill>
                            <a:srgbClr val="FFFFFF"/>
                          </a:solidFill>
                          <a:latin typeface="DejaVu Sans"/>
                        </a:rPr>
                        <a:t>Büyüklük</a:t>
                      </a:r>
                    </a:p>
                  </a:txBody>
                  <a:tcPr>
                    <a:solidFill>
                      <a:srgbClr val="0F766E"/>
                    </a:solidFill>
                  </a:tcPr>
                </a:tc>
                <a:tc>
                  <a:txBody>
                    <a:bodyPr/>
                    <a:lstStyle/>
                    <a:p>
                      <a:r>
                        <a:rPr sz="1200" b="1">
                          <a:solidFill>
                            <a:srgbClr val="FFFFFF"/>
                          </a:solidFill>
                          <a:latin typeface="DejaVu Sans"/>
                        </a:rPr>
                        <a:t>Yaklaşık Değer</a:t>
                      </a:r>
                    </a:p>
                  </a:txBody>
                  <a:tcPr>
                    <a:solidFill>
                      <a:srgbClr val="0F766E"/>
                    </a:solidFill>
                  </a:tcPr>
                </a:tc>
                <a:tc>
                  <a:txBody>
                    <a:bodyPr/>
                    <a:lstStyle/>
                    <a:p>
                      <a:r>
                        <a:rPr sz="1200" b="1">
                          <a:solidFill>
                            <a:srgbClr val="FFFFFF"/>
                          </a:solidFill>
                          <a:latin typeface="DejaVu Sans"/>
                        </a:rPr>
                        <a:t>Yorum</a:t>
                      </a:r>
                    </a:p>
                  </a:txBody>
                  <a:tcPr>
                    <a:solidFill>
                      <a:srgbClr val="0F766E"/>
                    </a:solidFill>
                  </a:tcPr>
                </a:tc>
              </a:tr>
              <a:tr h="393192">
                <a:tc>
                  <a:txBody>
                    <a:bodyPr/>
                    <a:lstStyle/>
                    <a:p>
                      <a:r>
                        <a:rPr sz="1050">
                          <a:solidFill>
                            <a:srgbClr val="1F2933"/>
                          </a:solidFill>
                          <a:latin typeface="DejaVu Sans"/>
                        </a:rPr>
                        <a:t>Erime noktası</a:t>
                      </a:r>
                    </a:p>
                  </a:txBody>
                  <a:tcPr>
                    <a:solidFill>
                      <a:srgbClr val="FFF9F1"/>
                    </a:solidFill>
                  </a:tcPr>
                </a:tc>
                <a:tc>
                  <a:txBody>
                    <a:bodyPr/>
                    <a:lstStyle/>
                    <a:p>
                      <a:r>
                        <a:rPr sz="1050">
                          <a:solidFill>
                            <a:srgbClr val="1F2933"/>
                          </a:solidFill>
                          <a:latin typeface="DejaVu Sans"/>
                        </a:rPr>
                        <a:t>0 °C</a:t>
                      </a:r>
                    </a:p>
                  </a:txBody>
                  <a:tcPr>
                    <a:solidFill>
                      <a:srgbClr val="FFF9F1"/>
                    </a:solidFill>
                  </a:tcPr>
                </a:tc>
                <a:tc>
                  <a:txBody>
                    <a:bodyPr/>
                    <a:lstStyle/>
                    <a:p>
                      <a:r>
                        <a:rPr sz="1050">
                          <a:solidFill>
                            <a:srgbClr val="1F2933"/>
                          </a:solidFill>
                          <a:latin typeface="DejaVu Sans"/>
                        </a:rPr>
                        <a:t>Buz ve su birlikte bulunabilir</a:t>
                      </a:r>
                    </a:p>
                  </a:txBody>
                  <a:tcPr>
                    <a:solidFill>
                      <a:srgbClr val="FFF9F1"/>
                    </a:solidFill>
                  </a:tcPr>
                </a:tc>
              </a:tr>
              <a:tr h="393192">
                <a:tc>
                  <a:txBody>
                    <a:bodyPr/>
                    <a:lstStyle/>
                    <a:p>
                      <a:r>
                        <a:rPr sz="1050">
                          <a:solidFill>
                            <a:srgbClr val="1F2933"/>
                          </a:solidFill>
                          <a:latin typeface="DejaVu Sans"/>
                        </a:rPr>
                        <a:t>Kaynama noktası</a:t>
                      </a:r>
                    </a:p>
                  </a:txBody>
                  <a:tcPr>
                    <a:solidFill>
                      <a:srgbClr val="F2E7D8"/>
                    </a:solidFill>
                  </a:tcPr>
                </a:tc>
                <a:tc>
                  <a:txBody>
                    <a:bodyPr/>
                    <a:lstStyle/>
                    <a:p>
                      <a:r>
                        <a:rPr sz="1050">
                          <a:solidFill>
                            <a:srgbClr val="1F2933"/>
                          </a:solidFill>
                          <a:latin typeface="DejaVu Sans"/>
                        </a:rPr>
                        <a:t>100 °C</a:t>
                      </a:r>
                    </a:p>
                  </a:txBody>
                  <a:tcPr>
                    <a:solidFill>
                      <a:srgbClr val="F2E7D8"/>
                    </a:solidFill>
                  </a:tcPr>
                </a:tc>
                <a:tc>
                  <a:txBody>
                    <a:bodyPr/>
                    <a:lstStyle/>
                    <a:p>
                      <a:r>
                        <a:rPr sz="1050">
                          <a:solidFill>
                            <a:srgbClr val="1F2933"/>
                          </a:solidFill>
                          <a:latin typeface="DejaVu Sans"/>
                        </a:rPr>
                        <a:t>Deniz seviyesinde geçerlidir</a:t>
                      </a:r>
                    </a:p>
                  </a:txBody>
                  <a:tcPr>
                    <a:solidFill>
                      <a:srgbClr val="F2E7D8"/>
                    </a:solidFill>
                  </a:tcPr>
                </a:tc>
              </a:tr>
              <a:tr h="393192">
                <a:tc>
                  <a:txBody>
                    <a:bodyPr/>
                    <a:lstStyle/>
                    <a:p>
                      <a:r>
                        <a:rPr sz="1050">
                          <a:solidFill>
                            <a:srgbClr val="1F2933"/>
                          </a:solidFill>
                          <a:latin typeface="DejaVu Sans"/>
                        </a:rPr>
                        <a:t>Erime ısısı</a:t>
                      </a:r>
                    </a:p>
                  </a:txBody>
                  <a:tcPr>
                    <a:solidFill>
                      <a:srgbClr val="FFF9F1"/>
                    </a:solidFill>
                  </a:tcPr>
                </a:tc>
                <a:tc>
                  <a:txBody>
                    <a:bodyPr/>
                    <a:lstStyle/>
                    <a:p>
                      <a:r>
                        <a:rPr sz="1050">
                          <a:solidFill>
                            <a:srgbClr val="1F2933"/>
                          </a:solidFill>
                          <a:latin typeface="DejaVu Sans"/>
                        </a:rPr>
                        <a:t>334 J/g</a:t>
                      </a:r>
                    </a:p>
                  </a:txBody>
                  <a:tcPr>
                    <a:solidFill>
                      <a:srgbClr val="FFF9F1"/>
                    </a:solidFill>
                  </a:tcPr>
                </a:tc>
                <a:tc>
                  <a:txBody>
                    <a:bodyPr/>
                    <a:lstStyle/>
                    <a:p>
                      <a:r>
                        <a:rPr sz="1050">
                          <a:solidFill>
                            <a:srgbClr val="1F2933"/>
                          </a:solidFill>
                          <a:latin typeface="DejaVu Sans"/>
                        </a:rPr>
                        <a:t>Buzu eritmek için gerekir</a:t>
                      </a:r>
                    </a:p>
                  </a:txBody>
                  <a:tcPr>
                    <a:solidFill>
                      <a:srgbClr val="FFF9F1"/>
                    </a:solidFill>
                  </a:tcPr>
                </a:tc>
              </a:tr>
              <a:tr h="393192">
                <a:tc>
                  <a:txBody>
                    <a:bodyPr/>
                    <a:lstStyle/>
                    <a:p>
                      <a:r>
                        <a:rPr sz="1050">
                          <a:solidFill>
                            <a:srgbClr val="1F2933"/>
                          </a:solidFill>
                          <a:latin typeface="DejaVu Sans"/>
                        </a:rPr>
                        <a:t>Buharlaşma ısısı</a:t>
                      </a:r>
                    </a:p>
                  </a:txBody>
                  <a:tcPr>
                    <a:solidFill>
                      <a:srgbClr val="F2E7D8"/>
                    </a:solidFill>
                  </a:tcPr>
                </a:tc>
                <a:tc>
                  <a:txBody>
                    <a:bodyPr/>
                    <a:lstStyle/>
                    <a:p>
                      <a:r>
                        <a:rPr sz="1050">
                          <a:solidFill>
                            <a:srgbClr val="1F2933"/>
                          </a:solidFill>
                          <a:latin typeface="DejaVu Sans"/>
                        </a:rPr>
                        <a:t>2260 J/g</a:t>
                      </a:r>
                    </a:p>
                  </a:txBody>
                  <a:tcPr>
                    <a:solidFill>
                      <a:srgbClr val="F2E7D8"/>
                    </a:solidFill>
                  </a:tcPr>
                </a:tc>
                <a:tc>
                  <a:txBody>
                    <a:bodyPr/>
                    <a:lstStyle/>
                    <a:p>
                      <a:r>
                        <a:rPr sz="1050">
                          <a:solidFill>
                            <a:srgbClr val="1F2933"/>
                          </a:solidFill>
                          <a:latin typeface="DejaVu Sans"/>
                        </a:rPr>
                        <a:t>Suyu buharlaştırmak için gerekir</a:t>
                      </a:r>
                    </a:p>
                  </a:txBody>
                  <a:tcPr>
                    <a:solidFill>
                      <a:srgbClr val="F2E7D8"/>
                    </a:solidFill>
                  </a:tcPr>
                </a:tc>
              </a:tr>
            </a:tbl>
          </a:graphicData>
        </a:graphic>
      </p:graphicFrame>
      <p:sp>
        <p:nvSpPr>
          <p:cNvPr id="13" name="Rounded Rectangle 12"/>
          <p:cNvSpPr/>
          <p:nvPr/>
        </p:nvSpPr>
        <p:spPr>
          <a:xfrm>
            <a:off x="502920" y="5925312"/>
            <a:ext cx="11183112" cy="566928"/>
          </a:xfrm>
          <a:prstGeom prst="roundRect">
            <a:avLst/>
          </a:prstGeom>
          <a:solidFill>
            <a:srgbClr val="F2E7D8"/>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04088" y="6053328"/>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YORUM</a:t>
            </a:r>
            <a:endParaRPr sz="600" b="1" i="0">
              <a:latin typeface="DejaVu Sans"/>
            </a:endParaRPr>
          </a:p>
        </p:txBody>
      </p:sp>
      <p:sp>
        <p:nvSpPr>
          <p:cNvPr id="15" name="TextBox 14"/>
          <p:cNvSpPr txBox="1"/>
          <p:nvPr/>
        </p:nvSpPr>
        <p:spPr>
          <a:xfrm>
            <a:off x="704088" y="6254496"/>
            <a:ext cx="10780776" cy="128016"/>
          </a:xfrm>
          <a:prstGeom prst="rect">
            <a:avLst/>
          </a:prstGeom>
          <a:noFill/>
        </p:spPr>
        <p:txBody>
          <a:bodyPr wrap="square" lIns="0" rIns="0" tIns="0" bIns="0">
            <a:noAutofit/>
          </a:bodyPr>
          <a:lstStyle/>
          <a:p>
            <a:pPr>
              <a:spcAft>
                <a:spcPts val="0"/>
              </a:spcAft>
              <a:defRPr sz="1250">
                <a:solidFill>
                  <a:srgbClr val="5F6C75"/>
                </a:solidFill>
                <a:latin typeface="DejaVu Sans"/>
              </a:defRPr>
            </a:pPr>
            <a:r>
              <a:rPr sz="700" b="0" i="0">
                <a:latin typeface="DejaVu Sans"/>
              </a:rPr>
              <a:t>Suyun buharlaşma ısısı, erime ısısından çok daha büyüktür. Çünkü sıvıdan gaza geçişte tanecikler arası etkileşim çok daha fazla zayıflar. Bu nedenle aynı kütledeki suyu buharlaştırmak, eritmeye göre çok daha fazla enerji gerektirir.</a:t>
            </a:r>
            <a:endParaRPr sz="700" b="0" i="0">
              <a:latin typeface="DejaVu Sans"/>
            </a:endParaRP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6F1E7"/>
        </a:solidFill>
        <a:effectLst/>
      </p:bgPr>
    </p:bg>
    <p:spTree>
      <p:nvGrpSpPr>
        <p:cNvPr id="1" name=""/>
        <p:cNvGrpSpPr/>
        <p:nvPr/>
      </p:nvGrpSpPr>
      <p:grpSpPr/>
      <p:sp>
        <p:nvSpPr>
          <p:cNvPr id="2" name="Rounded Rectangle 1"/>
          <p:cNvSpPr/>
          <p:nvPr/>
        </p:nvSpPr>
        <p:spPr>
          <a:xfrm>
            <a:off x="457200" y="320040"/>
            <a:ext cx="960120" cy="402336"/>
          </a:xfrm>
          <a:prstGeom prst="roundRect">
            <a:avLst/>
          </a:prstGeom>
          <a:solidFill>
            <a:srgbClr val="0F766E"/>
          </a:solidFill>
          <a:ln w="17780">
            <a:solidFill>
              <a:srgbClr val="0F766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320040"/>
            <a:ext cx="960120" cy="402336"/>
          </a:xfrm>
          <a:prstGeom prst="rect">
            <a:avLst/>
          </a:prstGeom>
          <a:noFill/>
        </p:spPr>
        <p:txBody>
          <a:bodyPr wrap="square" tIns="73152" bIns="73152" anchor="ctr">
            <a:spAutoFit/>
          </a:bodyPr>
          <a:lstStyle/>
          <a:p>
            <a:pPr algn="ctr"/>
            <a:r>
              <a:rPr sz="1700" b="1">
                <a:solidFill>
                  <a:srgbClr val="FFFFFF"/>
                </a:solidFill>
                <a:latin typeface="DejaVu Sans"/>
              </a:rPr>
              <a:t>14</a:t>
            </a:r>
          </a:p>
        </p:txBody>
      </p:sp>
      <p:sp>
        <p:nvSpPr>
          <p:cNvPr id="4" name="TextBox 3"/>
          <p:cNvSpPr txBox="1"/>
          <p:nvPr/>
        </p:nvSpPr>
        <p:spPr>
          <a:xfrm>
            <a:off x="1572768" y="310896"/>
            <a:ext cx="2194560" cy="411480"/>
          </a:xfrm>
          <a:prstGeom prst="rect">
            <a:avLst/>
          </a:prstGeom>
          <a:noFill/>
          <a:ln>
            <a:noFill/>
          </a:ln>
        </p:spPr>
        <p:txBody>
          <a:bodyPr wrap="square" tIns="73152" bIns="73152">
            <a:spAutoFit/>
          </a:bodyPr>
          <a:lstStyle/>
          <a:p>
            <a:pPr algn="l"/>
            <a:r>
              <a:rPr sz="1600" b="1">
                <a:solidFill>
                  <a:srgbClr val="5F6C75"/>
                </a:solidFill>
                <a:latin typeface="DejaVu Sans"/>
              </a:rPr>
              <a:t>ETKILEYEN FAKTÖRLER</a:t>
            </a:r>
          </a:p>
        </p:txBody>
      </p:sp>
      <p:sp>
        <p:nvSpPr>
          <p:cNvPr id="5" name="Rectangle 4"/>
          <p:cNvSpPr/>
          <p:nvPr/>
        </p:nvSpPr>
        <p:spPr>
          <a:xfrm>
            <a:off x="457200" y="841248"/>
            <a:ext cx="11247120" cy="18288"/>
          </a:xfrm>
          <a:prstGeom prst="rect">
            <a:avLst/>
          </a:prstGeom>
          <a:solidFill>
            <a:srgbClr val="D7C9B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960120"/>
            <a:ext cx="11201400" cy="512064"/>
          </a:xfrm>
          <a:prstGeom prst="rect">
            <a:avLst/>
          </a:prstGeom>
          <a:noFill/>
          <a:ln>
            <a:noFill/>
          </a:ln>
        </p:spPr>
        <p:txBody>
          <a:bodyPr wrap="square" tIns="73152" bIns="73152">
            <a:noAutofit/>
          </a:bodyPr>
          <a:lstStyle/>
          <a:p>
            <a:pPr algn="l"/>
            <a:r>
              <a:rPr sz="2400" b="1" i="0">
                <a:solidFill>
                  <a:srgbClr val="1F2933"/>
                </a:solidFill>
                <a:latin typeface="DejaVu Sans"/>
              </a:rPr>
              <a:t>Basınç ve Saflık Hal Değişimini Etkiler</a:t>
            </a:r>
            <a:endParaRPr sz="2400" b="1" i="0">
              <a:latin typeface="DejaVu Sans"/>
            </a:endParaRPr>
          </a:p>
        </p:txBody>
      </p:sp>
      <p:sp>
        <p:nvSpPr>
          <p:cNvPr id="7" name="TextBox 6"/>
          <p:cNvSpPr txBox="1"/>
          <p:nvPr/>
        </p:nvSpPr>
        <p:spPr>
          <a:xfrm>
            <a:off x="502920" y="1481328"/>
            <a:ext cx="11201400" cy="329184"/>
          </a:xfrm>
          <a:prstGeom prst="rect">
            <a:avLst/>
          </a:prstGeom>
          <a:noFill/>
          <a:ln>
            <a:noFill/>
          </a:ln>
        </p:spPr>
        <p:txBody>
          <a:bodyPr wrap="square" tIns="73152" bIns="73152">
            <a:noAutofit/>
          </a:bodyPr>
          <a:lstStyle/>
          <a:p>
            <a:pPr algn="l"/>
            <a:r>
              <a:rPr sz="1500" b="0" i="0">
                <a:solidFill>
                  <a:srgbClr val="5F6C75"/>
                </a:solidFill>
                <a:latin typeface="DejaVu Sans"/>
              </a:rPr>
              <a:t>Hal değişimi yalnızca sıcaklığa bağlı değildir; dış koşullar da süreci değiştirebilir.</a:t>
            </a:r>
            <a:endParaRPr sz="1500" b="0" i="0">
              <a:latin typeface="DejaVu Sans"/>
            </a:endParaRPr>
          </a:p>
        </p:txBody>
      </p:sp>
      <p:sp>
        <p:nvSpPr>
          <p:cNvPr id="8" name="Rounded Rectangle 7"/>
          <p:cNvSpPr/>
          <p:nvPr/>
        </p:nvSpPr>
        <p:spPr>
          <a:xfrm>
            <a:off x="502920" y="1901952"/>
            <a:ext cx="3977639" cy="1901952"/>
          </a:xfrm>
          <a:prstGeom prst="roundRect">
            <a:avLst/>
          </a:prstGeom>
          <a:solidFill>
            <a:srgbClr val="FFF9F1"/>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lIns="182880" rIns="164592" tIns="384048" bIns="128016" wrap="square">
            <a:noAutofit/>
          </a:bodyPr>
          <a:lstStyle/>
          <a:p>
            <a:pPr algn="ctr">
              <a:spcAft>
                <a:spcPts val="500"/>
              </a:spcAft>
              <a:defRPr sz="1600">
                <a:solidFill>
                  <a:srgbClr val="1F2933"/>
                </a:solidFill>
                <a:latin typeface="DejaVu Sans"/>
              </a:defRPr>
            </a:pPr>
            <a:r>
              <a:rPr sz="1600" b="0" i="0">
                <a:latin typeface="DejaVu Sans"/>
              </a:rPr>
              <a:t>Dış basınç değişirse kaynama noktası da değişir.</a:t>
            </a:r>
            <a:endParaRPr sz="1600" b="0" i="0">
              <a:latin typeface="DejaVu Sans"/>
            </a:endParaRPr>
          </a:p>
          <a:p>
            <a:pPr>
              <a:spcAft>
                <a:spcPts val="500"/>
              </a:spcAft>
              <a:defRPr sz="1600">
                <a:solidFill>
                  <a:srgbClr val="1F2933"/>
                </a:solidFill>
                <a:latin typeface="DejaVu Sans"/>
              </a:defRPr>
            </a:pPr>
            <a:r>
              <a:rPr sz="1600" b="0" i="0">
                <a:latin typeface="DejaVu Sans"/>
              </a:rPr>
              <a:t>Saf olmayan maddelerin erime ve kaynama aralığı genişleyebilir.</a:t>
            </a:r>
            <a:endParaRPr sz="1600" b="0" i="0">
              <a:latin typeface="DejaVu Sans"/>
            </a:endParaRPr>
          </a:p>
          <a:p>
            <a:pPr>
              <a:spcAft>
                <a:spcPts val="500"/>
              </a:spcAft>
              <a:defRPr sz="1600">
                <a:solidFill>
                  <a:srgbClr val="1F2933"/>
                </a:solidFill>
                <a:latin typeface="DejaVu Sans"/>
              </a:defRPr>
            </a:pPr>
            <a:r>
              <a:rPr sz="1600" b="0" i="0">
                <a:latin typeface="DejaVu Sans"/>
              </a:rPr>
              <a:t>Tuz eklemek donma noktasını düşürebilir.</a:t>
            </a:r>
            <a:endParaRPr sz="1600" b="0" i="0">
              <a:latin typeface="DejaVu Sans"/>
            </a:endParaRPr>
          </a:p>
        </p:txBody>
      </p:sp>
      <p:sp>
        <p:nvSpPr>
          <p:cNvPr id="9" name="TextBox 8"/>
          <p:cNvSpPr txBox="1"/>
          <p:nvPr/>
        </p:nvSpPr>
        <p:spPr>
          <a:xfrm>
            <a:off x="704088" y="2048256"/>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ANA NOKTALAR</a:t>
            </a:r>
            <a:endParaRPr sz="600" b="1" i="0">
              <a:latin typeface="DejaVu Sans"/>
            </a:endParaRPr>
          </a:p>
        </p:txBody>
      </p:sp>
      <p:sp>
        <p:nvSpPr>
          <p:cNvPr id="10" name="Rounded Rectangle 9"/>
          <p:cNvSpPr/>
          <p:nvPr/>
        </p:nvSpPr>
        <p:spPr>
          <a:xfrm>
            <a:off x="502920" y="3950208"/>
            <a:ext cx="3977639" cy="804672"/>
          </a:xfrm>
          <a:prstGeom prst="roundRect">
            <a:avLst/>
          </a:prstGeom>
          <a:solidFill>
            <a:srgbClr val="F2E7D8"/>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04088" y="4078224"/>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AÇIKLAMA 1</a:t>
            </a:r>
            <a:endParaRPr sz="600" b="1" i="0">
              <a:latin typeface="DejaVu Sans"/>
            </a:endParaRPr>
          </a:p>
        </p:txBody>
      </p:sp>
      <p:sp>
        <p:nvSpPr>
          <p:cNvPr id="12" name="TextBox 11"/>
          <p:cNvSpPr txBox="1"/>
          <p:nvPr/>
        </p:nvSpPr>
        <p:spPr>
          <a:xfrm>
            <a:off x="704088" y="4279392"/>
            <a:ext cx="3575303" cy="365760"/>
          </a:xfrm>
          <a:prstGeom prst="rect">
            <a:avLst/>
          </a:prstGeom>
          <a:noFill/>
        </p:spPr>
        <p:txBody>
          <a:bodyPr wrap="square" lIns="0" rIns="0" tIns="0" bIns="0">
            <a:noAutofit/>
          </a:bodyPr>
          <a:lstStyle/>
          <a:p>
            <a:pPr>
              <a:spcAft>
                <a:spcPts val="0"/>
              </a:spcAft>
              <a:defRPr sz="1250">
                <a:solidFill>
                  <a:srgbClr val="5F6C75"/>
                </a:solidFill>
                <a:latin typeface="DejaVu Sans"/>
              </a:defRPr>
            </a:pPr>
            <a:r>
              <a:rPr sz="1000" b="0" i="0">
                <a:latin typeface="DejaVu Sans"/>
              </a:rPr>
              <a:t>Yüksek yerlerde atmosfer basıncı daha düşük olduğu için su daha düşük sıcaklıkta kaynar. Bu durum yemek pişirme sürelerini etkileyebilir.</a:t>
            </a:r>
            <a:endParaRPr sz="1000" b="0" i="0">
              <a:latin typeface="DejaVu Sans"/>
            </a:endParaRPr>
          </a:p>
        </p:txBody>
      </p:sp>
      <p:sp>
        <p:nvSpPr>
          <p:cNvPr id="13" name="Rounded Rectangle 12"/>
          <p:cNvSpPr/>
          <p:nvPr/>
        </p:nvSpPr>
        <p:spPr>
          <a:xfrm>
            <a:off x="502920" y="4882896"/>
            <a:ext cx="3977639" cy="804672"/>
          </a:xfrm>
          <a:prstGeom prst="roundRect">
            <a:avLst/>
          </a:prstGeom>
          <a:solidFill>
            <a:srgbClr val="F2E7D8"/>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04088" y="5010912"/>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AÇIKLAMA 2</a:t>
            </a:r>
            <a:endParaRPr sz="600" b="1" i="0">
              <a:latin typeface="DejaVu Sans"/>
            </a:endParaRPr>
          </a:p>
        </p:txBody>
      </p:sp>
      <p:sp>
        <p:nvSpPr>
          <p:cNvPr id="15" name="TextBox 14"/>
          <p:cNvSpPr txBox="1"/>
          <p:nvPr/>
        </p:nvSpPr>
        <p:spPr>
          <a:xfrm>
            <a:off x="704088" y="5212080"/>
            <a:ext cx="3575303" cy="365760"/>
          </a:xfrm>
          <a:prstGeom prst="rect">
            <a:avLst/>
          </a:prstGeom>
          <a:noFill/>
        </p:spPr>
        <p:txBody>
          <a:bodyPr wrap="square" lIns="0" rIns="0" tIns="0" bIns="0">
            <a:noAutofit/>
          </a:bodyPr>
          <a:lstStyle/>
          <a:p>
            <a:pPr>
              <a:spcAft>
                <a:spcPts val="0"/>
              </a:spcAft>
              <a:defRPr sz="1250">
                <a:solidFill>
                  <a:srgbClr val="5F6C75"/>
                </a:solidFill>
                <a:latin typeface="DejaVu Sans"/>
              </a:defRPr>
            </a:pPr>
            <a:r>
              <a:rPr sz="1000" b="0" i="0">
                <a:latin typeface="DejaVu Sans"/>
              </a:rPr>
              <a:t>Kışın yollara tuz dökülmesi, suyun donma noktasını düşürerek buzlanmayı azaltmak için kullanılır.</a:t>
            </a:r>
            <a:endParaRPr sz="1000" b="0" i="0">
              <a:latin typeface="DejaVu Sans"/>
            </a:endParaRPr>
          </a:p>
        </p:txBody>
      </p:sp>
      <p:sp>
        <p:nvSpPr>
          <p:cNvPr id="16" name="Rounded Rectangle 15"/>
          <p:cNvSpPr/>
          <p:nvPr/>
        </p:nvSpPr>
        <p:spPr>
          <a:xfrm>
            <a:off x="4645152" y="1901952"/>
            <a:ext cx="7040880" cy="3968496"/>
          </a:xfrm>
          <a:prstGeom prst="roundRect">
            <a:avLst/>
          </a:prstGeom>
          <a:solidFill>
            <a:srgbClr val="FFF9F1"/>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7" name="Picture 16" descr="pressure_impurity.png"/>
          <p:cNvPicPr>
            <a:picLocks noChangeAspect="1"/>
          </p:cNvPicPr>
          <p:nvPr/>
        </p:nvPicPr>
        <p:blipFill>
          <a:blip r:embed="rId2"/>
          <a:stretch>
            <a:fillRect/>
          </a:stretch>
        </p:blipFill>
        <p:spPr>
          <a:xfrm>
            <a:off x="4865624" y="2029968"/>
            <a:ext cx="6599935" cy="3712463"/>
          </a:xfrm>
          <a:prstGeom prst="rect">
            <a:avLst/>
          </a:prstGeom>
        </p:spPr>
      </p:pic>
      <p:sp>
        <p:nvSpPr>
          <p:cNvPr id="18" name="Rounded Rectangle 17"/>
          <p:cNvSpPr/>
          <p:nvPr/>
        </p:nvSpPr>
        <p:spPr>
          <a:xfrm>
            <a:off x="502920" y="6053328"/>
            <a:ext cx="11183112" cy="566928"/>
          </a:xfrm>
          <a:prstGeom prst="roundRect">
            <a:avLst/>
          </a:prstGeom>
          <a:solidFill>
            <a:srgbClr val="FFF4DE"/>
          </a:solidFill>
          <a:ln w="17780">
            <a:solidFill>
              <a:srgbClr val="C18A3B"/>
            </a:solidFill>
          </a:ln>
        </p:spPr>
        <p:style>
          <a:lnRef idx="1">
            <a:schemeClr val="accent1"/>
          </a:lnRef>
          <a:fillRef idx="3">
            <a:schemeClr val="accent1"/>
          </a:fillRef>
          <a:effectRef idx="2">
            <a:schemeClr val="accent1"/>
          </a:effectRef>
          <a:fontRef idx="minor">
            <a:schemeClr val="lt1"/>
          </a:fontRef>
        </p:style>
        <p:txBody>
          <a:bodyPr rtlCol="0" anchor="ctr" tIns="73152" bIns="73152" wrap="square">
            <a:noAutofit/>
          </a:bodyPr>
          <a:lstStyle/>
          <a:p>
            <a:pPr algn="l"/>
            <a:r>
              <a:rPr sz="1400" b="1" i="0">
                <a:solidFill>
                  <a:srgbClr val="7A4D09"/>
                </a:solidFill>
                <a:latin typeface="DejaVu Sans"/>
              </a:rPr>
              <a:t>Kaynama noktası sabit bir sayı değil, dış basınca bağlı bir değerdir.</a:t>
            </a:r>
            <a:endParaRPr sz="1400" b="1" i="0">
              <a:latin typeface="DejaVu Sans"/>
            </a:endParaRP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6F1E7"/>
        </a:solidFill>
        <a:effectLst/>
      </p:bgPr>
    </p:bg>
    <p:spTree>
      <p:nvGrpSpPr>
        <p:cNvPr id="1" name=""/>
        <p:cNvGrpSpPr/>
        <p:nvPr/>
      </p:nvGrpSpPr>
      <p:grpSpPr/>
      <p:sp>
        <p:nvSpPr>
          <p:cNvPr id="2" name="Rounded Rectangle 1"/>
          <p:cNvSpPr/>
          <p:nvPr/>
        </p:nvSpPr>
        <p:spPr>
          <a:xfrm>
            <a:off x="457200" y="320040"/>
            <a:ext cx="960120" cy="402336"/>
          </a:xfrm>
          <a:prstGeom prst="roundRect">
            <a:avLst/>
          </a:prstGeom>
          <a:solidFill>
            <a:srgbClr val="0F766E"/>
          </a:solidFill>
          <a:ln w="17780">
            <a:solidFill>
              <a:srgbClr val="0F766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320040"/>
            <a:ext cx="960120" cy="402336"/>
          </a:xfrm>
          <a:prstGeom prst="rect">
            <a:avLst/>
          </a:prstGeom>
          <a:noFill/>
        </p:spPr>
        <p:txBody>
          <a:bodyPr wrap="square" tIns="73152" bIns="73152" anchor="ctr">
            <a:spAutoFit/>
          </a:bodyPr>
          <a:lstStyle/>
          <a:p>
            <a:pPr algn="ctr"/>
            <a:r>
              <a:rPr sz="1700" b="1">
                <a:solidFill>
                  <a:srgbClr val="FFFFFF"/>
                </a:solidFill>
                <a:latin typeface="DejaVu Sans"/>
              </a:rPr>
              <a:t>15</a:t>
            </a:r>
          </a:p>
        </p:txBody>
      </p:sp>
      <p:sp>
        <p:nvSpPr>
          <p:cNvPr id="4" name="TextBox 3"/>
          <p:cNvSpPr txBox="1"/>
          <p:nvPr/>
        </p:nvSpPr>
        <p:spPr>
          <a:xfrm>
            <a:off x="1572768" y="310896"/>
            <a:ext cx="2194560" cy="411480"/>
          </a:xfrm>
          <a:prstGeom prst="rect">
            <a:avLst/>
          </a:prstGeom>
          <a:noFill/>
          <a:ln>
            <a:noFill/>
          </a:ln>
        </p:spPr>
        <p:txBody>
          <a:bodyPr wrap="square" tIns="73152" bIns="73152">
            <a:spAutoFit/>
          </a:bodyPr>
          <a:lstStyle/>
          <a:p>
            <a:pPr algn="l"/>
            <a:r>
              <a:rPr sz="1600" b="1">
                <a:solidFill>
                  <a:srgbClr val="5F6C75"/>
                </a:solidFill>
                <a:latin typeface="DejaVu Sans"/>
              </a:rPr>
              <a:t>GÜNLÜK YAŞAM</a:t>
            </a:r>
          </a:p>
        </p:txBody>
      </p:sp>
      <p:sp>
        <p:nvSpPr>
          <p:cNvPr id="5" name="Rectangle 4"/>
          <p:cNvSpPr/>
          <p:nvPr/>
        </p:nvSpPr>
        <p:spPr>
          <a:xfrm>
            <a:off x="457200" y="841248"/>
            <a:ext cx="11247120" cy="18288"/>
          </a:xfrm>
          <a:prstGeom prst="rect">
            <a:avLst/>
          </a:prstGeom>
          <a:solidFill>
            <a:srgbClr val="D7C9B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960120"/>
            <a:ext cx="11201400" cy="512064"/>
          </a:xfrm>
          <a:prstGeom prst="rect">
            <a:avLst/>
          </a:prstGeom>
          <a:noFill/>
          <a:ln>
            <a:noFill/>
          </a:ln>
        </p:spPr>
        <p:txBody>
          <a:bodyPr wrap="square" tIns="73152" bIns="73152">
            <a:noAutofit/>
          </a:bodyPr>
          <a:lstStyle/>
          <a:p>
            <a:pPr algn="l"/>
            <a:r>
              <a:rPr sz="2400" b="1" i="0">
                <a:solidFill>
                  <a:srgbClr val="1F2933"/>
                </a:solidFill>
                <a:latin typeface="DejaVu Sans"/>
              </a:rPr>
              <a:t>Hal Değişimi Hayatımızın Her Yerindedir</a:t>
            </a:r>
            <a:endParaRPr sz="2400" b="1" i="0">
              <a:latin typeface="DejaVu Sans"/>
            </a:endParaRPr>
          </a:p>
        </p:txBody>
      </p:sp>
      <p:sp>
        <p:nvSpPr>
          <p:cNvPr id="7" name="TextBox 6"/>
          <p:cNvSpPr txBox="1"/>
          <p:nvPr/>
        </p:nvSpPr>
        <p:spPr>
          <a:xfrm>
            <a:off x="502920" y="1481328"/>
            <a:ext cx="11201400" cy="329184"/>
          </a:xfrm>
          <a:prstGeom prst="rect">
            <a:avLst/>
          </a:prstGeom>
          <a:noFill/>
          <a:ln>
            <a:noFill/>
          </a:ln>
        </p:spPr>
        <p:txBody>
          <a:bodyPr wrap="square" tIns="73152" bIns="73152">
            <a:noAutofit/>
          </a:bodyPr>
          <a:lstStyle/>
          <a:p>
            <a:pPr algn="l"/>
            <a:r>
              <a:rPr sz="1400" b="0" i="0">
                <a:solidFill>
                  <a:srgbClr val="5F6C75"/>
                </a:solidFill>
                <a:latin typeface="DejaVu Sans"/>
              </a:rPr>
              <a:t>Konu yalnızca laboratuvara ait değildir; meteorolojiden mutfağa, sanayiden sağlığa kadar pek çok alanda karşımıza çıkar.</a:t>
            </a:r>
            <a:endParaRPr sz="1400" b="0" i="0">
              <a:latin typeface="DejaVu Sans"/>
            </a:endParaRPr>
          </a:p>
        </p:txBody>
      </p:sp>
      <p:sp>
        <p:nvSpPr>
          <p:cNvPr id="8" name="Rounded Rectangle 7"/>
          <p:cNvSpPr/>
          <p:nvPr/>
        </p:nvSpPr>
        <p:spPr>
          <a:xfrm>
            <a:off x="502920" y="1901952"/>
            <a:ext cx="3977639" cy="1901952"/>
          </a:xfrm>
          <a:prstGeom prst="roundRect">
            <a:avLst/>
          </a:prstGeom>
          <a:solidFill>
            <a:srgbClr val="FFF9F1"/>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lIns="182880" rIns="164592" tIns="384048" bIns="128016" wrap="square">
            <a:noAutofit/>
          </a:bodyPr>
          <a:lstStyle/>
          <a:p>
            <a:pPr algn="ctr">
              <a:spcAft>
                <a:spcPts val="500"/>
              </a:spcAft>
              <a:defRPr sz="1600">
                <a:solidFill>
                  <a:srgbClr val="1F2933"/>
                </a:solidFill>
                <a:latin typeface="DejaVu Sans"/>
              </a:defRPr>
            </a:pPr>
            <a:r>
              <a:rPr sz="1400" b="0" i="0">
                <a:latin typeface="DejaVu Sans"/>
              </a:rPr>
              <a:t>Buzdolabı ve klima sistemlerinde buharlaşma-yoğuşma döngüsü kullanılır.</a:t>
            </a:r>
            <a:endParaRPr sz="1400" b="0" i="0">
              <a:latin typeface="DejaVu Sans"/>
            </a:endParaRPr>
          </a:p>
          <a:p>
            <a:pPr>
              <a:spcAft>
                <a:spcPts val="500"/>
              </a:spcAft>
              <a:defRPr sz="1600">
                <a:solidFill>
                  <a:srgbClr val="1F2933"/>
                </a:solidFill>
                <a:latin typeface="DejaVu Sans"/>
              </a:defRPr>
            </a:pPr>
            <a:r>
              <a:rPr sz="1400" b="0" i="0">
                <a:latin typeface="DejaVu Sans"/>
              </a:rPr>
              <a:t>Su döngüsünde buharlaşma, yoğuşma ve donma birlikte rol oynar.</a:t>
            </a:r>
            <a:endParaRPr sz="1400" b="0" i="0">
              <a:latin typeface="DejaVu Sans"/>
            </a:endParaRPr>
          </a:p>
          <a:p>
            <a:pPr>
              <a:spcAft>
                <a:spcPts val="500"/>
              </a:spcAft>
              <a:defRPr sz="1600">
                <a:solidFill>
                  <a:srgbClr val="1F2933"/>
                </a:solidFill>
                <a:latin typeface="DejaVu Sans"/>
              </a:defRPr>
            </a:pPr>
            <a:r>
              <a:rPr sz="1400" b="0" i="0">
                <a:latin typeface="DejaVu Sans"/>
              </a:rPr>
              <a:t>Buhar türbinleri ve endüstriyel soğutma sistemleri enerji dönüşümünde hal değişiminden yararlanır.</a:t>
            </a:r>
            <a:endParaRPr sz="1400" b="0" i="0">
              <a:latin typeface="DejaVu Sans"/>
            </a:endParaRPr>
          </a:p>
        </p:txBody>
      </p:sp>
      <p:sp>
        <p:nvSpPr>
          <p:cNvPr id="9" name="TextBox 8"/>
          <p:cNvSpPr txBox="1"/>
          <p:nvPr/>
        </p:nvSpPr>
        <p:spPr>
          <a:xfrm>
            <a:off x="704088" y="2048256"/>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ANA NOKTALAR</a:t>
            </a:r>
            <a:endParaRPr sz="600" b="1" i="0">
              <a:latin typeface="DejaVu Sans"/>
            </a:endParaRPr>
          </a:p>
        </p:txBody>
      </p:sp>
      <p:sp>
        <p:nvSpPr>
          <p:cNvPr id="10" name="Rounded Rectangle 9"/>
          <p:cNvSpPr/>
          <p:nvPr/>
        </p:nvSpPr>
        <p:spPr>
          <a:xfrm>
            <a:off x="502920" y="3950208"/>
            <a:ext cx="3977639" cy="804672"/>
          </a:xfrm>
          <a:prstGeom prst="roundRect">
            <a:avLst/>
          </a:prstGeom>
          <a:solidFill>
            <a:srgbClr val="F2E7D8"/>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04088" y="4078224"/>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AÇIKLAMA 1</a:t>
            </a:r>
            <a:endParaRPr sz="600" b="1" i="0">
              <a:latin typeface="DejaVu Sans"/>
            </a:endParaRPr>
          </a:p>
        </p:txBody>
      </p:sp>
      <p:sp>
        <p:nvSpPr>
          <p:cNvPr id="12" name="TextBox 11"/>
          <p:cNvSpPr txBox="1"/>
          <p:nvPr/>
        </p:nvSpPr>
        <p:spPr>
          <a:xfrm>
            <a:off x="704088" y="4279392"/>
            <a:ext cx="3575303" cy="365760"/>
          </a:xfrm>
          <a:prstGeom prst="rect">
            <a:avLst/>
          </a:prstGeom>
          <a:noFill/>
        </p:spPr>
        <p:txBody>
          <a:bodyPr wrap="square" lIns="0" rIns="0" tIns="0" bIns="0">
            <a:noAutofit/>
          </a:bodyPr>
          <a:lstStyle/>
          <a:p>
            <a:pPr>
              <a:spcAft>
                <a:spcPts val="0"/>
              </a:spcAft>
              <a:defRPr sz="1250">
                <a:solidFill>
                  <a:srgbClr val="5F6C75"/>
                </a:solidFill>
                <a:latin typeface="DejaVu Sans"/>
              </a:defRPr>
            </a:pPr>
            <a:r>
              <a:rPr sz="1000" b="0" i="0">
                <a:latin typeface="DejaVu Sans"/>
              </a:rPr>
              <a:t>İklim olayları, terleme yoluyla vücut sıcaklığının dengelenmesi ve soğutma teknolojileri hal değişimi bilgisinin günlük yaşamdaki uygulamalarıdır.</a:t>
            </a:r>
            <a:endParaRPr sz="1000" b="0" i="0">
              <a:latin typeface="DejaVu Sans"/>
            </a:endParaRPr>
          </a:p>
        </p:txBody>
      </p:sp>
      <p:sp>
        <p:nvSpPr>
          <p:cNvPr id="13" name="Rounded Rectangle 12"/>
          <p:cNvSpPr/>
          <p:nvPr/>
        </p:nvSpPr>
        <p:spPr>
          <a:xfrm>
            <a:off x="502920" y="4882896"/>
            <a:ext cx="3977639" cy="804672"/>
          </a:xfrm>
          <a:prstGeom prst="roundRect">
            <a:avLst/>
          </a:prstGeom>
          <a:solidFill>
            <a:srgbClr val="F2E7D8"/>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04088" y="5010912"/>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AÇIKLAMA 2</a:t>
            </a:r>
            <a:endParaRPr sz="600" b="1" i="0">
              <a:latin typeface="DejaVu Sans"/>
            </a:endParaRPr>
          </a:p>
        </p:txBody>
      </p:sp>
      <p:sp>
        <p:nvSpPr>
          <p:cNvPr id="15" name="TextBox 14"/>
          <p:cNvSpPr txBox="1"/>
          <p:nvPr/>
        </p:nvSpPr>
        <p:spPr>
          <a:xfrm>
            <a:off x="704088" y="5212080"/>
            <a:ext cx="3575303" cy="365760"/>
          </a:xfrm>
          <a:prstGeom prst="rect">
            <a:avLst/>
          </a:prstGeom>
          <a:noFill/>
        </p:spPr>
        <p:txBody>
          <a:bodyPr wrap="square" lIns="0" rIns="0" tIns="0" bIns="0">
            <a:noAutofit/>
          </a:bodyPr>
          <a:lstStyle/>
          <a:p>
            <a:pPr>
              <a:spcAft>
                <a:spcPts val="0"/>
              </a:spcAft>
              <a:defRPr sz="1250">
                <a:solidFill>
                  <a:srgbClr val="5F6C75"/>
                </a:solidFill>
                <a:latin typeface="DejaVu Sans"/>
              </a:defRPr>
            </a:pPr>
            <a:r>
              <a:rPr sz="1100" b="0" i="0">
                <a:latin typeface="DejaVu Sans"/>
              </a:rPr>
              <a:t>Bu örnekler, fiziğin doğayı açıklamanın yanında teknoloji üretiminde de temel olduğunu gösterir.</a:t>
            </a:r>
            <a:endParaRPr sz="1100" b="0" i="0">
              <a:latin typeface="DejaVu Sans"/>
            </a:endParaRPr>
          </a:p>
        </p:txBody>
      </p:sp>
      <p:sp>
        <p:nvSpPr>
          <p:cNvPr id="16" name="Rounded Rectangle 15"/>
          <p:cNvSpPr/>
          <p:nvPr/>
        </p:nvSpPr>
        <p:spPr>
          <a:xfrm>
            <a:off x="4645152" y="1901952"/>
            <a:ext cx="7040880" cy="3968496"/>
          </a:xfrm>
          <a:prstGeom prst="roundRect">
            <a:avLst/>
          </a:prstGeom>
          <a:solidFill>
            <a:srgbClr val="FFF9F1"/>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7" name="Picture 16" descr="applications_grid.png"/>
          <p:cNvPicPr>
            <a:picLocks noChangeAspect="1"/>
          </p:cNvPicPr>
          <p:nvPr/>
        </p:nvPicPr>
        <p:blipFill>
          <a:blip r:embed="rId2"/>
          <a:stretch>
            <a:fillRect/>
          </a:stretch>
        </p:blipFill>
        <p:spPr>
          <a:xfrm>
            <a:off x="4865624" y="2029968"/>
            <a:ext cx="6599935" cy="3712463"/>
          </a:xfrm>
          <a:prstGeom prst="rect">
            <a:avLst/>
          </a:prstGeom>
        </p:spPr>
      </p:pic>
      <p:sp>
        <p:nvSpPr>
          <p:cNvPr id="18" name="Rounded Rectangle 17"/>
          <p:cNvSpPr/>
          <p:nvPr/>
        </p:nvSpPr>
        <p:spPr>
          <a:xfrm>
            <a:off x="502920" y="6053328"/>
            <a:ext cx="11183112" cy="566928"/>
          </a:xfrm>
          <a:prstGeom prst="roundRect">
            <a:avLst/>
          </a:prstGeom>
          <a:solidFill>
            <a:srgbClr val="FFF4DE"/>
          </a:solidFill>
          <a:ln w="17780">
            <a:solidFill>
              <a:srgbClr val="C18A3B"/>
            </a:solidFill>
          </a:ln>
        </p:spPr>
        <p:style>
          <a:lnRef idx="1">
            <a:schemeClr val="accent1"/>
          </a:lnRef>
          <a:fillRef idx="3">
            <a:schemeClr val="accent1"/>
          </a:fillRef>
          <a:effectRef idx="2">
            <a:schemeClr val="accent1"/>
          </a:effectRef>
          <a:fontRef idx="minor">
            <a:schemeClr val="lt1"/>
          </a:fontRef>
        </p:style>
        <p:txBody>
          <a:bodyPr rtlCol="0" anchor="ctr" tIns="73152" bIns="73152" wrap="square">
            <a:noAutofit/>
          </a:bodyPr>
          <a:lstStyle/>
          <a:p>
            <a:pPr algn="l"/>
            <a:r>
              <a:rPr sz="1400" b="1" i="0">
                <a:solidFill>
                  <a:srgbClr val="7A4D09"/>
                </a:solidFill>
                <a:latin typeface="DejaVu Sans"/>
              </a:rPr>
              <a:t>Buharlaşmanın soğutucu etkisi, insan vücudunda terleme ile hissedilir.</a:t>
            </a:r>
            <a:endParaRPr sz="1400" b="1" i="0">
              <a:latin typeface="DejaVu Sans"/>
            </a:endParaRP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6F1E7"/>
        </a:solidFill>
        <a:effectLst/>
      </p:bgPr>
    </p:bg>
    <p:spTree>
      <p:nvGrpSpPr>
        <p:cNvPr id="1" name=""/>
        <p:cNvGrpSpPr/>
        <p:nvPr/>
      </p:nvGrpSpPr>
      <p:grpSpPr/>
      <p:sp>
        <p:nvSpPr>
          <p:cNvPr id="2" name="Rounded Rectangle 1"/>
          <p:cNvSpPr/>
          <p:nvPr/>
        </p:nvSpPr>
        <p:spPr>
          <a:xfrm>
            <a:off x="457200" y="320040"/>
            <a:ext cx="960120" cy="402336"/>
          </a:xfrm>
          <a:prstGeom prst="roundRect">
            <a:avLst/>
          </a:prstGeom>
          <a:solidFill>
            <a:srgbClr val="0F766E"/>
          </a:solidFill>
          <a:ln w="17780">
            <a:solidFill>
              <a:srgbClr val="0F766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320040"/>
            <a:ext cx="960120" cy="402336"/>
          </a:xfrm>
          <a:prstGeom prst="rect">
            <a:avLst/>
          </a:prstGeom>
          <a:noFill/>
        </p:spPr>
        <p:txBody>
          <a:bodyPr wrap="square" tIns="73152" bIns="73152" anchor="ctr">
            <a:spAutoFit/>
          </a:bodyPr>
          <a:lstStyle/>
          <a:p>
            <a:pPr algn="ctr"/>
            <a:r>
              <a:rPr sz="1700" b="1">
                <a:solidFill>
                  <a:srgbClr val="FFFFFF"/>
                </a:solidFill>
                <a:latin typeface="DejaVu Sans"/>
              </a:rPr>
              <a:t>16</a:t>
            </a:r>
          </a:p>
        </p:txBody>
      </p:sp>
      <p:sp>
        <p:nvSpPr>
          <p:cNvPr id="4" name="TextBox 3"/>
          <p:cNvSpPr txBox="1"/>
          <p:nvPr/>
        </p:nvSpPr>
        <p:spPr>
          <a:xfrm>
            <a:off x="1572768" y="310896"/>
            <a:ext cx="2194560" cy="411480"/>
          </a:xfrm>
          <a:prstGeom prst="rect">
            <a:avLst/>
          </a:prstGeom>
          <a:noFill/>
          <a:ln>
            <a:noFill/>
          </a:ln>
        </p:spPr>
        <p:txBody>
          <a:bodyPr wrap="square" tIns="73152" bIns="73152">
            <a:spAutoFit/>
          </a:bodyPr>
          <a:lstStyle/>
          <a:p>
            <a:pPr algn="l"/>
            <a:r>
              <a:rPr sz="1600" b="1">
                <a:solidFill>
                  <a:srgbClr val="5F6C75"/>
                </a:solidFill>
                <a:latin typeface="DejaVu Sans"/>
              </a:rPr>
              <a:t>ÇÖZÜMLÜ ÖRNEK</a:t>
            </a:r>
          </a:p>
        </p:txBody>
      </p:sp>
      <p:sp>
        <p:nvSpPr>
          <p:cNvPr id="5" name="Rectangle 4"/>
          <p:cNvSpPr/>
          <p:nvPr/>
        </p:nvSpPr>
        <p:spPr>
          <a:xfrm>
            <a:off x="457200" y="841248"/>
            <a:ext cx="11247120" cy="18288"/>
          </a:xfrm>
          <a:prstGeom prst="rect">
            <a:avLst/>
          </a:prstGeom>
          <a:solidFill>
            <a:srgbClr val="D7C9B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960120"/>
            <a:ext cx="11201400" cy="512064"/>
          </a:xfrm>
          <a:prstGeom prst="rect">
            <a:avLst/>
          </a:prstGeom>
          <a:noFill/>
          <a:ln>
            <a:noFill/>
          </a:ln>
        </p:spPr>
        <p:txBody>
          <a:bodyPr wrap="square" tIns="73152" bIns="73152">
            <a:noAutofit/>
          </a:bodyPr>
          <a:lstStyle/>
          <a:p>
            <a:pPr algn="l"/>
            <a:r>
              <a:rPr sz="2100" b="1" i="0">
                <a:solidFill>
                  <a:srgbClr val="1F2933"/>
                </a:solidFill>
                <a:latin typeface="DejaVu Sans"/>
              </a:rPr>
              <a:t>Örnek Soru: 50 Gram Buzu Eritmek İçin Ne Kadar Isı Gerekir?</a:t>
            </a:r>
            <a:endParaRPr sz="2100" b="1" i="0">
              <a:latin typeface="DejaVu Sans"/>
            </a:endParaRPr>
          </a:p>
        </p:txBody>
      </p:sp>
      <p:sp>
        <p:nvSpPr>
          <p:cNvPr id="7" name="TextBox 6"/>
          <p:cNvSpPr txBox="1"/>
          <p:nvPr/>
        </p:nvSpPr>
        <p:spPr>
          <a:xfrm>
            <a:off x="502920" y="1481328"/>
            <a:ext cx="11201400" cy="329184"/>
          </a:xfrm>
          <a:prstGeom prst="rect">
            <a:avLst/>
          </a:prstGeom>
          <a:noFill/>
          <a:ln>
            <a:noFill/>
          </a:ln>
        </p:spPr>
        <p:txBody>
          <a:bodyPr wrap="square" tIns="73152" bIns="73152">
            <a:noAutofit/>
          </a:bodyPr>
          <a:lstStyle/>
          <a:p>
            <a:pPr algn="l"/>
            <a:r>
              <a:rPr sz="1500" b="0" i="0">
                <a:solidFill>
                  <a:srgbClr val="5F6C75"/>
                </a:solidFill>
                <a:latin typeface="DejaVu Sans"/>
              </a:rPr>
              <a:t>Erime noktasındaki bir maddeyi eritmek için sıcaklık artırılmaz; doğrudan gizli ısı hesabı yapılır.</a:t>
            </a:r>
            <a:endParaRPr sz="1500" b="0" i="0">
              <a:latin typeface="DejaVu Sans"/>
            </a:endParaRPr>
          </a:p>
        </p:txBody>
      </p:sp>
      <p:sp>
        <p:nvSpPr>
          <p:cNvPr id="8" name="Rounded Rectangle 7"/>
          <p:cNvSpPr/>
          <p:nvPr/>
        </p:nvSpPr>
        <p:spPr>
          <a:xfrm>
            <a:off x="502920" y="1901952"/>
            <a:ext cx="3977639" cy="1901952"/>
          </a:xfrm>
          <a:prstGeom prst="roundRect">
            <a:avLst/>
          </a:prstGeom>
          <a:solidFill>
            <a:srgbClr val="FFF9F1"/>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lIns="182880" rIns="164592" tIns="384048" bIns="128016" wrap="square">
            <a:noAutofit/>
          </a:bodyPr>
          <a:lstStyle/>
          <a:p>
            <a:pPr algn="ctr">
              <a:spcAft>
                <a:spcPts val="500"/>
              </a:spcAft>
              <a:defRPr sz="1600">
                <a:solidFill>
                  <a:srgbClr val="1F2933"/>
                </a:solidFill>
                <a:latin typeface="DejaVu Sans"/>
              </a:defRPr>
            </a:pPr>
            <a:r>
              <a:rPr sz="1600" b="0" i="0">
                <a:latin typeface="DejaVu Sans"/>
              </a:rPr>
              <a:t>Verilenler: m = 50 g, L = 334 J/g</a:t>
            </a:r>
            <a:endParaRPr sz="1600" b="0" i="0">
              <a:latin typeface="DejaVu Sans"/>
            </a:endParaRPr>
          </a:p>
          <a:p>
            <a:pPr>
              <a:spcAft>
                <a:spcPts val="500"/>
              </a:spcAft>
              <a:defRPr sz="1600">
                <a:solidFill>
                  <a:srgbClr val="1F2933"/>
                </a:solidFill>
                <a:latin typeface="DejaVu Sans"/>
              </a:defRPr>
            </a:pPr>
            <a:r>
              <a:rPr sz="1600" b="0" i="0">
                <a:latin typeface="DejaVu Sans"/>
              </a:rPr>
              <a:t>Bağıntı: Q = m × L</a:t>
            </a:r>
            <a:endParaRPr sz="1600" b="0" i="0">
              <a:latin typeface="DejaVu Sans"/>
            </a:endParaRPr>
          </a:p>
          <a:p>
            <a:pPr>
              <a:spcAft>
                <a:spcPts val="500"/>
              </a:spcAft>
              <a:defRPr sz="1600">
                <a:solidFill>
                  <a:srgbClr val="1F2933"/>
                </a:solidFill>
                <a:latin typeface="DejaVu Sans"/>
              </a:defRPr>
            </a:pPr>
            <a:r>
              <a:rPr sz="1600" b="0" i="0">
                <a:latin typeface="DejaVu Sans"/>
              </a:rPr>
              <a:t>Sonuç: Q = 50 × 334 = 16700 J</a:t>
            </a:r>
            <a:endParaRPr sz="1600" b="0" i="0">
              <a:latin typeface="DejaVu Sans"/>
            </a:endParaRPr>
          </a:p>
        </p:txBody>
      </p:sp>
      <p:sp>
        <p:nvSpPr>
          <p:cNvPr id="9" name="TextBox 8"/>
          <p:cNvSpPr txBox="1"/>
          <p:nvPr/>
        </p:nvSpPr>
        <p:spPr>
          <a:xfrm>
            <a:off x="704088" y="2048256"/>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ANA NOKTALAR</a:t>
            </a:r>
            <a:endParaRPr sz="600" b="1" i="0">
              <a:latin typeface="DejaVu Sans"/>
            </a:endParaRPr>
          </a:p>
        </p:txBody>
      </p:sp>
      <p:sp>
        <p:nvSpPr>
          <p:cNvPr id="10" name="Rounded Rectangle 9"/>
          <p:cNvSpPr/>
          <p:nvPr/>
        </p:nvSpPr>
        <p:spPr>
          <a:xfrm>
            <a:off x="502920" y="3950208"/>
            <a:ext cx="3977639" cy="804672"/>
          </a:xfrm>
          <a:prstGeom prst="roundRect">
            <a:avLst/>
          </a:prstGeom>
          <a:solidFill>
            <a:srgbClr val="F2E7D8"/>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04088" y="4078224"/>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AÇIKLAMA 1</a:t>
            </a:r>
            <a:endParaRPr sz="600" b="1" i="0">
              <a:latin typeface="DejaVu Sans"/>
            </a:endParaRPr>
          </a:p>
        </p:txBody>
      </p:sp>
      <p:sp>
        <p:nvSpPr>
          <p:cNvPr id="12" name="TextBox 11"/>
          <p:cNvSpPr txBox="1"/>
          <p:nvPr/>
        </p:nvSpPr>
        <p:spPr>
          <a:xfrm>
            <a:off x="704088" y="4279392"/>
            <a:ext cx="3575303" cy="365760"/>
          </a:xfrm>
          <a:prstGeom prst="rect">
            <a:avLst/>
          </a:prstGeom>
          <a:noFill/>
        </p:spPr>
        <p:txBody>
          <a:bodyPr wrap="square" lIns="0" rIns="0" tIns="0" bIns="0">
            <a:noAutofit/>
          </a:bodyPr>
          <a:lstStyle/>
          <a:p>
            <a:pPr>
              <a:spcAft>
                <a:spcPts val="0"/>
              </a:spcAft>
              <a:defRPr sz="1250">
                <a:solidFill>
                  <a:srgbClr val="5F6C75"/>
                </a:solidFill>
                <a:latin typeface="DejaVu Sans"/>
              </a:defRPr>
            </a:pPr>
            <a:r>
              <a:rPr sz="1000" b="0" i="0">
                <a:latin typeface="DejaVu Sans"/>
              </a:rPr>
              <a:t>Bu örnekte buzun başlangıç sıcaklığının 0 °C olduğu kabul edilir. Dolayısıyla önce ısıtma değil, doğrudan eritme işlemi yapılır.</a:t>
            </a:r>
            <a:endParaRPr sz="1000" b="0" i="0">
              <a:latin typeface="DejaVu Sans"/>
            </a:endParaRPr>
          </a:p>
        </p:txBody>
      </p:sp>
      <p:sp>
        <p:nvSpPr>
          <p:cNvPr id="13" name="Rounded Rectangle 12"/>
          <p:cNvSpPr/>
          <p:nvPr/>
        </p:nvSpPr>
        <p:spPr>
          <a:xfrm>
            <a:off x="502920" y="4882896"/>
            <a:ext cx="3977639" cy="804672"/>
          </a:xfrm>
          <a:prstGeom prst="roundRect">
            <a:avLst/>
          </a:prstGeom>
          <a:solidFill>
            <a:srgbClr val="F2E7D8"/>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04088" y="5010912"/>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AÇIKLAMA 2</a:t>
            </a:r>
            <a:endParaRPr sz="600" b="1" i="0">
              <a:latin typeface="DejaVu Sans"/>
            </a:endParaRPr>
          </a:p>
        </p:txBody>
      </p:sp>
      <p:sp>
        <p:nvSpPr>
          <p:cNvPr id="15" name="TextBox 14"/>
          <p:cNvSpPr txBox="1"/>
          <p:nvPr/>
        </p:nvSpPr>
        <p:spPr>
          <a:xfrm>
            <a:off x="704088" y="5212080"/>
            <a:ext cx="3575303" cy="365760"/>
          </a:xfrm>
          <a:prstGeom prst="rect">
            <a:avLst/>
          </a:prstGeom>
          <a:noFill/>
        </p:spPr>
        <p:txBody>
          <a:bodyPr wrap="square" lIns="0" rIns="0" tIns="0" bIns="0">
            <a:noAutofit/>
          </a:bodyPr>
          <a:lstStyle/>
          <a:p>
            <a:pPr>
              <a:spcAft>
                <a:spcPts val="0"/>
              </a:spcAft>
              <a:defRPr sz="1250">
                <a:solidFill>
                  <a:srgbClr val="5F6C75"/>
                </a:solidFill>
                <a:latin typeface="DejaVu Sans"/>
              </a:defRPr>
            </a:pPr>
            <a:r>
              <a:rPr sz="1000" b="0" i="0">
                <a:latin typeface="DejaVu Sans"/>
              </a:rPr>
              <a:t>Eğer sıcaklık 0 °C'nin altındaysa önce Q = m × c × ΔT ile 0 °C'ye getirilir, sonra hal değişimi hesabı uygulanır.</a:t>
            </a:r>
            <a:endParaRPr sz="1000" b="0" i="0">
              <a:latin typeface="DejaVu Sans"/>
            </a:endParaRPr>
          </a:p>
        </p:txBody>
      </p:sp>
      <p:sp>
        <p:nvSpPr>
          <p:cNvPr id="16" name="Rounded Rectangle 15"/>
          <p:cNvSpPr/>
          <p:nvPr/>
        </p:nvSpPr>
        <p:spPr>
          <a:xfrm>
            <a:off x="4645152" y="1901952"/>
            <a:ext cx="7040880" cy="3968496"/>
          </a:xfrm>
          <a:prstGeom prst="roundRect">
            <a:avLst/>
          </a:prstGeom>
          <a:solidFill>
            <a:srgbClr val="FFF9F1"/>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7" name="Picture 16" descr="heating_curve.png"/>
          <p:cNvPicPr>
            <a:picLocks noChangeAspect="1"/>
          </p:cNvPicPr>
          <p:nvPr/>
        </p:nvPicPr>
        <p:blipFill>
          <a:blip r:embed="rId2"/>
          <a:stretch>
            <a:fillRect/>
          </a:stretch>
        </p:blipFill>
        <p:spPr>
          <a:xfrm>
            <a:off x="5143289" y="2029968"/>
            <a:ext cx="6044604" cy="3712463"/>
          </a:xfrm>
          <a:prstGeom prst="rect">
            <a:avLst/>
          </a:prstGeom>
        </p:spPr>
      </p:pic>
      <p:sp>
        <p:nvSpPr>
          <p:cNvPr id="18" name="Rounded Rectangle 17"/>
          <p:cNvSpPr/>
          <p:nvPr/>
        </p:nvSpPr>
        <p:spPr>
          <a:xfrm>
            <a:off x="502920" y="6053328"/>
            <a:ext cx="3520440" cy="566928"/>
          </a:xfrm>
          <a:prstGeom prst="roundRect">
            <a:avLst/>
          </a:prstGeom>
          <a:solidFill>
            <a:srgbClr val="E0F2FE"/>
          </a:solidFill>
          <a:ln w="17780">
            <a:solidFill>
              <a:srgbClr val="2563EB"/>
            </a:solidFill>
          </a:ln>
        </p:spPr>
        <p:style>
          <a:lnRef idx="1">
            <a:schemeClr val="accent1"/>
          </a:lnRef>
          <a:fillRef idx="3">
            <a:schemeClr val="accent1"/>
          </a:fillRef>
          <a:effectRef idx="2">
            <a:schemeClr val="accent1"/>
          </a:effectRef>
          <a:fontRef idx="minor">
            <a:schemeClr val="lt1"/>
          </a:fontRef>
        </p:style>
        <p:txBody>
          <a:bodyPr rtlCol="0" anchor="ctr" tIns="73152" bIns="73152" wrap="square">
            <a:noAutofit/>
          </a:bodyPr>
          <a:lstStyle/>
          <a:p>
            <a:pPr algn="ctr"/>
            <a:r>
              <a:rPr sz="1900" b="1" i="0">
                <a:solidFill>
                  <a:srgbClr val="2563EB"/>
                </a:solidFill>
                <a:latin typeface="DejaVu Sans"/>
              </a:rPr>
              <a:t>Q = 50 × 334 = 16700 J</a:t>
            </a:r>
            <a:endParaRPr sz="1900" b="1" i="0">
              <a:latin typeface="DejaVu Sans"/>
            </a:endParaRPr>
          </a:p>
        </p:txBody>
      </p:sp>
      <p:sp>
        <p:nvSpPr>
          <p:cNvPr id="19" name="Rounded Rectangle 18"/>
          <p:cNvSpPr/>
          <p:nvPr/>
        </p:nvSpPr>
        <p:spPr>
          <a:xfrm>
            <a:off x="4187952" y="6053328"/>
            <a:ext cx="7498079" cy="566928"/>
          </a:xfrm>
          <a:prstGeom prst="roundRect">
            <a:avLst/>
          </a:prstGeom>
          <a:solidFill>
            <a:srgbClr val="FFF4DE"/>
          </a:solidFill>
          <a:ln w="17780">
            <a:solidFill>
              <a:srgbClr val="C18A3B"/>
            </a:solidFill>
          </a:ln>
        </p:spPr>
        <p:style>
          <a:lnRef idx="1">
            <a:schemeClr val="accent1"/>
          </a:lnRef>
          <a:fillRef idx="3">
            <a:schemeClr val="accent1"/>
          </a:fillRef>
          <a:effectRef idx="2">
            <a:schemeClr val="accent1"/>
          </a:effectRef>
          <a:fontRef idx="minor">
            <a:schemeClr val="lt1"/>
          </a:fontRef>
        </p:style>
        <p:txBody>
          <a:bodyPr rtlCol="0" anchor="ctr" tIns="73152" bIns="73152" wrap="square">
            <a:noAutofit/>
          </a:bodyPr>
          <a:lstStyle/>
          <a:p>
            <a:pPr algn="ctr"/>
            <a:r>
              <a:rPr sz="1400" b="1" i="0">
                <a:solidFill>
                  <a:srgbClr val="7A4D09"/>
                </a:solidFill>
                <a:latin typeface="DejaVu Sans"/>
              </a:rPr>
              <a:t>Sorularda önce sıcaklık değişimi mi yoksa hal değişimi mi olduğuna dikkat edilmelidir.</a:t>
            </a:r>
            <a:endParaRPr sz="1400" b="1" i="0">
              <a:latin typeface="DejaVu Sans"/>
            </a:endParaRP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6F1E7"/>
        </a:solidFill>
        <a:effectLst/>
      </p:bgPr>
    </p:bg>
    <p:spTree>
      <p:nvGrpSpPr>
        <p:cNvPr id="1" name=""/>
        <p:cNvGrpSpPr/>
        <p:nvPr/>
      </p:nvGrpSpPr>
      <p:grpSpPr/>
      <p:sp>
        <p:nvSpPr>
          <p:cNvPr id="2" name="Rounded Rectangle 1"/>
          <p:cNvSpPr/>
          <p:nvPr/>
        </p:nvSpPr>
        <p:spPr>
          <a:xfrm>
            <a:off x="457200" y="320040"/>
            <a:ext cx="960120" cy="402336"/>
          </a:xfrm>
          <a:prstGeom prst="roundRect">
            <a:avLst/>
          </a:prstGeom>
          <a:solidFill>
            <a:srgbClr val="0F766E"/>
          </a:solidFill>
          <a:ln w="17780">
            <a:solidFill>
              <a:srgbClr val="0F766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320040"/>
            <a:ext cx="960120" cy="402336"/>
          </a:xfrm>
          <a:prstGeom prst="rect">
            <a:avLst/>
          </a:prstGeom>
          <a:noFill/>
        </p:spPr>
        <p:txBody>
          <a:bodyPr wrap="square" tIns="73152" bIns="73152" anchor="ctr">
            <a:spAutoFit/>
          </a:bodyPr>
          <a:lstStyle/>
          <a:p>
            <a:pPr algn="ctr"/>
            <a:r>
              <a:rPr sz="1700" b="1">
                <a:solidFill>
                  <a:srgbClr val="FFFFFF"/>
                </a:solidFill>
                <a:latin typeface="DejaVu Sans"/>
              </a:rPr>
              <a:t>17</a:t>
            </a:r>
          </a:p>
        </p:txBody>
      </p:sp>
      <p:sp>
        <p:nvSpPr>
          <p:cNvPr id="4" name="TextBox 3"/>
          <p:cNvSpPr txBox="1"/>
          <p:nvPr/>
        </p:nvSpPr>
        <p:spPr>
          <a:xfrm>
            <a:off x="1572768" y="310896"/>
            <a:ext cx="2194560" cy="411480"/>
          </a:xfrm>
          <a:prstGeom prst="rect">
            <a:avLst/>
          </a:prstGeom>
          <a:noFill/>
          <a:ln>
            <a:noFill/>
          </a:ln>
        </p:spPr>
        <p:txBody>
          <a:bodyPr wrap="square" tIns="73152" bIns="73152">
            <a:spAutoFit/>
          </a:bodyPr>
          <a:lstStyle/>
          <a:p>
            <a:pPr algn="l"/>
            <a:r>
              <a:rPr sz="1600" b="1">
                <a:solidFill>
                  <a:srgbClr val="5F6C75"/>
                </a:solidFill>
                <a:latin typeface="DejaVu Sans"/>
              </a:rPr>
              <a:t>DENEY</a:t>
            </a:r>
          </a:p>
        </p:txBody>
      </p:sp>
      <p:sp>
        <p:nvSpPr>
          <p:cNvPr id="5" name="Rectangle 4"/>
          <p:cNvSpPr/>
          <p:nvPr/>
        </p:nvSpPr>
        <p:spPr>
          <a:xfrm>
            <a:off x="457200" y="841248"/>
            <a:ext cx="11247120" cy="18288"/>
          </a:xfrm>
          <a:prstGeom prst="rect">
            <a:avLst/>
          </a:prstGeom>
          <a:solidFill>
            <a:srgbClr val="D7C9B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960120"/>
            <a:ext cx="11201400" cy="512064"/>
          </a:xfrm>
          <a:prstGeom prst="rect">
            <a:avLst/>
          </a:prstGeom>
          <a:noFill/>
          <a:ln>
            <a:noFill/>
          </a:ln>
        </p:spPr>
        <p:txBody>
          <a:bodyPr wrap="square" tIns="73152" bIns="73152">
            <a:noAutofit/>
          </a:bodyPr>
          <a:lstStyle/>
          <a:p>
            <a:pPr algn="l"/>
            <a:r>
              <a:rPr sz="2100" b="1" i="0">
                <a:solidFill>
                  <a:srgbClr val="1F2933"/>
                </a:solidFill>
                <a:latin typeface="DejaVu Sans"/>
              </a:rPr>
              <a:t>Sınıfta Yapılabilecek Basit Gözlem ve Deneyler</a:t>
            </a:r>
            <a:endParaRPr sz="2100" b="1" i="0">
              <a:latin typeface="DejaVu Sans"/>
            </a:endParaRPr>
          </a:p>
        </p:txBody>
      </p:sp>
      <p:sp>
        <p:nvSpPr>
          <p:cNvPr id="7" name="TextBox 6"/>
          <p:cNvSpPr txBox="1"/>
          <p:nvPr/>
        </p:nvSpPr>
        <p:spPr>
          <a:xfrm>
            <a:off x="502920" y="1481328"/>
            <a:ext cx="11201400" cy="329184"/>
          </a:xfrm>
          <a:prstGeom prst="rect">
            <a:avLst/>
          </a:prstGeom>
          <a:noFill/>
          <a:ln>
            <a:noFill/>
          </a:ln>
        </p:spPr>
        <p:txBody>
          <a:bodyPr wrap="square" tIns="73152" bIns="73152">
            <a:noAutofit/>
          </a:bodyPr>
          <a:lstStyle/>
          <a:p>
            <a:pPr algn="l"/>
            <a:r>
              <a:rPr sz="1500" b="0" i="0">
                <a:solidFill>
                  <a:srgbClr val="5F6C75"/>
                </a:solidFill>
                <a:latin typeface="DejaVu Sans"/>
              </a:rPr>
              <a:t>Kavramların kalıcı olması için günlük malzemelerle güvenli gözlemler yapılabilir.</a:t>
            </a:r>
            <a:endParaRPr sz="1500" b="0" i="0">
              <a:latin typeface="DejaVu Sans"/>
            </a:endParaRPr>
          </a:p>
        </p:txBody>
      </p:sp>
      <p:sp>
        <p:nvSpPr>
          <p:cNvPr id="8" name="Rounded Rectangle 7"/>
          <p:cNvSpPr/>
          <p:nvPr/>
        </p:nvSpPr>
        <p:spPr>
          <a:xfrm>
            <a:off x="502920" y="1901952"/>
            <a:ext cx="3977639" cy="1901952"/>
          </a:xfrm>
          <a:prstGeom prst="roundRect">
            <a:avLst/>
          </a:prstGeom>
          <a:solidFill>
            <a:srgbClr val="FFF9F1"/>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lIns="182880" rIns="164592" tIns="384048" bIns="128016" wrap="square">
            <a:noAutofit/>
          </a:bodyPr>
          <a:lstStyle/>
          <a:p>
            <a:pPr algn="ctr">
              <a:spcAft>
                <a:spcPts val="500"/>
              </a:spcAft>
              <a:defRPr sz="1600">
                <a:solidFill>
                  <a:srgbClr val="1F2933"/>
                </a:solidFill>
                <a:latin typeface="DejaVu Sans"/>
              </a:defRPr>
            </a:pPr>
            <a:r>
              <a:rPr sz="1600" b="0" i="0">
                <a:latin typeface="DejaVu Sans"/>
              </a:rPr>
              <a:t>Buzun erirken sıcaklığını ölçmek</a:t>
            </a:r>
            <a:endParaRPr sz="1600" b="0" i="0">
              <a:latin typeface="DejaVu Sans"/>
            </a:endParaRPr>
          </a:p>
          <a:p>
            <a:pPr>
              <a:spcAft>
                <a:spcPts val="500"/>
              </a:spcAft>
              <a:defRPr sz="1600">
                <a:solidFill>
                  <a:srgbClr val="1F2933"/>
                </a:solidFill>
                <a:latin typeface="DejaVu Sans"/>
              </a:defRPr>
            </a:pPr>
            <a:r>
              <a:rPr sz="1600" b="0" i="0">
                <a:latin typeface="DejaVu Sans"/>
              </a:rPr>
              <a:t>Kaynayan suyun kapağında oluşan damlaları incelemek</a:t>
            </a:r>
            <a:endParaRPr sz="1600" b="0" i="0">
              <a:latin typeface="DejaVu Sans"/>
            </a:endParaRPr>
          </a:p>
          <a:p>
            <a:pPr>
              <a:spcAft>
                <a:spcPts val="500"/>
              </a:spcAft>
              <a:defRPr sz="1600">
                <a:solidFill>
                  <a:srgbClr val="1F2933"/>
                </a:solidFill>
                <a:latin typeface="DejaVu Sans"/>
              </a:defRPr>
            </a:pPr>
            <a:r>
              <a:rPr sz="1600" b="0" i="0">
                <a:latin typeface="DejaVu Sans"/>
              </a:rPr>
              <a:t>Kolonya veya alkolün buharlaşırken serinletici etkisini gözlemek</a:t>
            </a:r>
            <a:endParaRPr sz="1600" b="0" i="0">
              <a:latin typeface="DejaVu Sans"/>
            </a:endParaRPr>
          </a:p>
        </p:txBody>
      </p:sp>
      <p:sp>
        <p:nvSpPr>
          <p:cNvPr id="9" name="TextBox 8"/>
          <p:cNvSpPr txBox="1"/>
          <p:nvPr/>
        </p:nvSpPr>
        <p:spPr>
          <a:xfrm>
            <a:off x="704088" y="2048256"/>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ANA NOKTALAR</a:t>
            </a:r>
            <a:endParaRPr sz="600" b="1" i="0">
              <a:latin typeface="DejaVu Sans"/>
            </a:endParaRPr>
          </a:p>
        </p:txBody>
      </p:sp>
      <p:sp>
        <p:nvSpPr>
          <p:cNvPr id="10" name="Rounded Rectangle 9"/>
          <p:cNvSpPr/>
          <p:nvPr/>
        </p:nvSpPr>
        <p:spPr>
          <a:xfrm>
            <a:off x="502920" y="3950208"/>
            <a:ext cx="3977639" cy="804672"/>
          </a:xfrm>
          <a:prstGeom prst="roundRect">
            <a:avLst/>
          </a:prstGeom>
          <a:solidFill>
            <a:srgbClr val="F2E7D8"/>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04088" y="4078224"/>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AÇIKLAMA 1</a:t>
            </a:r>
            <a:endParaRPr sz="600" b="1" i="0">
              <a:latin typeface="DejaVu Sans"/>
            </a:endParaRPr>
          </a:p>
        </p:txBody>
      </p:sp>
      <p:sp>
        <p:nvSpPr>
          <p:cNvPr id="12" name="TextBox 11"/>
          <p:cNvSpPr txBox="1"/>
          <p:nvPr/>
        </p:nvSpPr>
        <p:spPr>
          <a:xfrm>
            <a:off x="704088" y="4279392"/>
            <a:ext cx="3575303" cy="365760"/>
          </a:xfrm>
          <a:prstGeom prst="rect">
            <a:avLst/>
          </a:prstGeom>
          <a:noFill/>
        </p:spPr>
        <p:txBody>
          <a:bodyPr wrap="square" lIns="0" rIns="0" tIns="0" bIns="0">
            <a:noAutofit/>
          </a:bodyPr>
          <a:lstStyle/>
          <a:p>
            <a:pPr>
              <a:spcAft>
                <a:spcPts val="0"/>
              </a:spcAft>
              <a:defRPr sz="1250">
                <a:solidFill>
                  <a:srgbClr val="5F6C75"/>
                </a:solidFill>
                <a:latin typeface="DejaVu Sans"/>
              </a:defRPr>
            </a:pPr>
            <a:r>
              <a:rPr sz="1000" b="0" i="0">
                <a:latin typeface="DejaVu Sans"/>
              </a:rPr>
              <a:t>Deneylerde termometre kullanmak, sıcaklığın hal değişimi süresince neden sabit kaldığını somutlaştırır.</a:t>
            </a:r>
            <a:endParaRPr sz="1000" b="0" i="0">
              <a:latin typeface="DejaVu Sans"/>
            </a:endParaRPr>
          </a:p>
        </p:txBody>
      </p:sp>
      <p:sp>
        <p:nvSpPr>
          <p:cNvPr id="13" name="Rounded Rectangle 12"/>
          <p:cNvSpPr/>
          <p:nvPr/>
        </p:nvSpPr>
        <p:spPr>
          <a:xfrm>
            <a:off x="502920" y="4882896"/>
            <a:ext cx="3977639" cy="804672"/>
          </a:xfrm>
          <a:prstGeom prst="roundRect">
            <a:avLst/>
          </a:prstGeom>
          <a:solidFill>
            <a:srgbClr val="F2E7D8"/>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04088" y="5010912"/>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AÇIKLAMA 2</a:t>
            </a:r>
            <a:endParaRPr sz="600" b="1" i="0">
              <a:latin typeface="DejaVu Sans"/>
            </a:endParaRPr>
          </a:p>
        </p:txBody>
      </p:sp>
      <p:sp>
        <p:nvSpPr>
          <p:cNvPr id="15" name="TextBox 14"/>
          <p:cNvSpPr txBox="1"/>
          <p:nvPr/>
        </p:nvSpPr>
        <p:spPr>
          <a:xfrm>
            <a:off x="704088" y="5212080"/>
            <a:ext cx="3575303" cy="365760"/>
          </a:xfrm>
          <a:prstGeom prst="rect">
            <a:avLst/>
          </a:prstGeom>
          <a:noFill/>
        </p:spPr>
        <p:txBody>
          <a:bodyPr wrap="square" lIns="0" rIns="0" tIns="0" bIns="0">
            <a:noAutofit/>
          </a:bodyPr>
          <a:lstStyle/>
          <a:p>
            <a:pPr>
              <a:spcAft>
                <a:spcPts val="0"/>
              </a:spcAft>
              <a:defRPr sz="1250">
                <a:solidFill>
                  <a:srgbClr val="5F6C75"/>
                </a:solidFill>
                <a:latin typeface="DejaVu Sans"/>
              </a:defRPr>
            </a:pPr>
            <a:r>
              <a:rPr sz="1000" b="0" i="0">
                <a:latin typeface="DejaVu Sans"/>
              </a:rPr>
              <a:t>Isıtıcı, sıcak sıvı ve cam araçlar kullanılırken öğretmen gözetimi ve güvenlik kuralları zorunludur.</a:t>
            </a:r>
            <a:endParaRPr sz="1000" b="0" i="0">
              <a:latin typeface="DejaVu Sans"/>
            </a:endParaRPr>
          </a:p>
        </p:txBody>
      </p:sp>
      <p:sp>
        <p:nvSpPr>
          <p:cNvPr id="16" name="Rounded Rectangle 15"/>
          <p:cNvSpPr/>
          <p:nvPr/>
        </p:nvSpPr>
        <p:spPr>
          <a:xfrm>
            <a:off x="4645152" y="1901952"/>
            <a:ext cx="7040880" cy="3968496"/>
          </a:xfrm>
          <a:prstGeom prst="roundRect">
            <a:avLst/>
          </a:prstGeom>
          <a:solidFill>
            <a:srgbClr val="FFF9F1"/>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7" name="Picture 16" descr="experiment_setup.png"/>
          <p:cNvPicPr>
            <a:picLocks noChangeAspect="1"/>
          </p:cNvPicPr>
          <p:nvPr/>
        </p:nvPicPr>
        <p:blipFill>
          <a:blip r:embed="rId2"/>
          <a:stretch>
            <a:fillRect/>
          </a:stretch>
        </p:blipFill>
        <p:spPr>
          <a:xfrm>
            <a:off x="4865624" y="2029968"/>
            <a:ext cx="6599935" cy="3712463"/>
          </a:xfrm>
          <a:prstGeom prst="rect">
            <a:avLst/>
          </a:prstGeom>
        </p:spPr>
      </p:pic>
      <p:sp>
        <p:nvSpPr>
          <p:cNvPr id="18" name="Rounded Rectangle 17"/>
          <p:cNvSpPr/>
          <p:nvPr/>
        </p:nvSpPr>
        <p:spPr>
          <a:xfrm>
            <a:off x="502920" y="6053328"/>
            <a:ext cx="11183112" cy="566928"/>
          </a:xfrm>
          <a:prstGeom prst="roundRect">
            <a:avLst/>
          </a:prstGeom>
          <a:solidFill>
            <a:srgbClr val="FFF4DE"/>
          </a:solidFill>
          <a:ln w="17780">
            <a:solidFill>
              <a:srgbClr val="C18A3B"/>
            </a:solidFill>
          </a:ln>
        </p:spPr>
        <p:style>
          <a:lnRef idx="1">
            <a:schemeClr val="accent1"/>
          </a:lnRef>
          <a:fillRef idx="3">
            <a:schemeClr val="accent1"/>
          </a:fillRef>
          <a:effectRef idx="2">
            <a:schemeClr val="accent1"/>
          </a:effectRef>
          <a:fontRef idx="minor">
            <a:schemeClr val="lt1"/>
          </a:fontRef>
        </p:style>
        <p:txBody>
          <a:bodyPr rtlCol="0" anchor="ctr" tIns="73152" bIns="73152" wrap="square">
            <a:noAutofit/>
          </a:bodyPr>
          <a:lstStyle/>
          <a:p>
            <a:pPr algn="l"/>
            <a:r>
              <a:rPr sz="1400" b="1" i="0">
                <a:solidFill>
                  <a:srgbClr val="7A4D09"/>
                </a:solidFill>
                <a:latin typeface="DejaVu Sans"/>
              </a:rPr>
              <a:t>Gözlem, fizik kavramlarını yalnızca okumaktan çok daha kalıcı hâle getirir.</a:t>
            </a:r>
            <a:endParaRPr sz="1400" b="1" i="0">
              <a:latin typeface="DejaVu Sans"/>
            </a:endParaRP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6F1E7"/>
        </a:solidFill>
        <a:effectLst/>
      </p:bgPr>
    </p:bg>
    <p:spTree>
      <p:nvGrpSpPr>
        <p:cNvPr id="1" name=""/>
        <p:cNvGrpSpPr/>
        <p:nvPr/>
      </p:nvGrpSpPr>
      <p:grpSpPr/>
      <p:sp>
        <p:nvSpPr>
          <p:cNvPr id="2" name="Rounded Rectangle 1"/>
          <p:cNvSpPr/>
          <p:nvPr/>
        </p:nvSpPr>
        <p:spPr>
          <a:xfrm>
            <a:off x="457200" y="320040"/>
            <a:ext cx="960120" cy="402336"/>
          </a:xfrm>
          <a:prstGeom prst="roundRect">
            <a:avLst/>
          </a:prstGeom>
          <a:solidFill>
            <a:srgbClr val="0F766E"/>
          </a:solidFill>
          <a:ln w="17780">
            <a:solidFill>
              <a:srgbClr val="0F766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320040"/>
            <a:ext cx="960120" cy="402336"/>
          </a:xfrm>
          <a:prstGeom prst="rect">
            <a:avLst/>
          </a:prstGeom>
          <a:noFill/>
        </p:spPr>
        <p:txBody>
          <a:bodyPr wrap="square" tIns="73152" bIns="73152" anchor="ctr">
            <a:spAutoFit/>
          </a:bodyPr>
          <a:lstStyle/>
          <a:p>
            <a:pPr algn="ctr"/>
            <a:r>
              <a:rPr sz="1700" b="1">
                <a:solidFill>
                  <a:srgbClr val="FFFFFF"/>
                </a:solidFill>
                <a:latin typeface="DejaVu Sans"/>
              </a:rPr>
              <a:t>18</a:t>
            </a:r>
          </a:p>
        </p:txBody>
      </p:sp>
      <p:sp>
        <p:nvSpPr>
          <p:cNvPr id="4" name="TextBox 3"/>
          <p:cNvSpPr txBox="1"/>
          <p:nvPr/>
        </p:nvSpPr>
        <p:spPr>
          <a:xfrm>
            <a:off x="1572768" y="310896"/>
            <a:ext cx="2194560" cy="411480"/>
          </a:xfrm>
          <a:prstGeom prst="rect">
            <a:avLst/>
          </a:prstGeom>
          <a:noFill/>
          <a:ln>
            <a:noFill/>
          </a:ln>
        </p:spPr>
        <p:txBody>
          <a:bodyPr wrap="square" tIns="73152" bIns="73152">
            <a:spAutoFit/>
          </a:bodyPr>
          <a:lstStyle/>
          <a:p>
            <a:pPr algn="l"/>
            <a:r>
              <a:rPr sz="1600" b="1">
                <a:solidFill>
                  <a:srgbClr val="5F6C75"/>
                </a:solidFill>
                <a:latin typeface="DejaVu Sans"/>
              </a:rPr>
              <a:t>ÖZET</a:t>
            </a:r>
          </a:p>
        </p:txBody>
      </p:sp>
      <p:sp>
        <p:nvSpPr>
          <p:cNvPr id="5" name="Rectangle 4"/>
          <p:cNvSpPr/>
          <p:nvPr/>
        </p:nvSpPr>
        <p:spPr>
          <a:xfrm>
            <a:off x="457200" y="841248"/>
            <a:ext cx="11247120" cy="18288"/>
          </a:xfrm>
          <a:prstGeom prst="rect">
            <a:avLst/>
          </a:prstGeom>
          <a:solidFill>
            <a:srgbClr val="D7C9B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960120"/>
            <a:ext cx="11201400" cy="512064"/>
          </a:xfrm>
          <a:prstGeom prst="rect">
            <a:avLst/>
          </a:prstGeom>
          <a:noFill/>
          <a:ln>
            <a:noFill/>
          </a:ln>
        </p:spPr>
        <p:txBody>
          <a:bodyPr wrap="square" tIns="73152" bIns="73152">
            <a:noAutofit/>
          </a:bodyPr>
          <a:lstStyle/>
          <a:p>
            <a:pPr algn="l"/>
            <a:r>
              <a:rPr sz="2400" b="1" i="0">
                <a:solidFill>
                  <a:srgbClr val="1F2933"/>
                </a:solidFill>
                <a:latin typeface="DejaVu Sans"/>
              </a:rPr>
              <a:t>Konu Özeti ve Hatırlanacak Ana Noktalar</a:t>
            </a:r>
            <a:endParaRPr sz="2400" b="1" i="0">
              <a:latin typeface="DejaVu Sans"/>
            </a:endParaRPr>
          </a:p>
        </p:txBody>
      </p:sp>
      <p:sp>
        <p:nvSpPr>
          <p:cNvPr id="7" name="TextBox 6"/>
          <p:cNvSpPr txBox="1"/>
          <p:nvPr/>
        </p:nvSpPr>
        <p:spPr>
          <a:xfrm>
            <a:off x="502920" y="1481328"/>
            <a:ext cx="11201400" cy="329184"/>
          </a:xfrm>
          <a:prstGeom prst="rect">
            <a:avLst/>
          </a:prstGeom>
          <a:noFill/>
          <a:ln>
            <a:noFill/>
          </a:ln>
        </p:spPr>
        <p:txBody>
          <a:bodyPr wrap="square" tIns="73152" bIns="73152">
            <a:noAutofit/>
          </a:bodyPr>
          <a:lstStyle/>
          <a:p>
            <a:pPr algn="l"/>
            <a:r>
              <a:rPr sz="1400" b="0" i="0">
                <a:solidFill>
                  <a:srgbClr val="5F6C75"/>
                </a:solidFill>
                <a:latin typeface="DejaVu Sans"/>
              </a:rPr>
              <a:t>Hal değişimi konusu; tanecik modeli, enerji alışverişi ve grafik yorumlama birlikte düşünüldüğünde kolaylaşır.</a:t>
            </a:r>
            <a:endParaRPr sz="1400" b="0" i="0">
              <a:latin typeface="DejaVu Sans"/>
            </a:endParaRPr>
          </a:p>
        </p:txBody>
      </p:sp>
      <p:sp>
        <p:nvSpPr>
          <p:cNvPr id="8" name="Rounded Rectangle 7"/>
          <p:cNvSpPr/>
          <p:nvPr/>
        </p:nvSpPr>
        <p:spPr>
          <a:xfrm>
            <a:off x="502920" y="1901952"/>
            <a:ext cx="3977639" cy="1901952"/>
          </a:xfrm>
          <a:prstGeom prst="roundRect">
            <a:avLst/>
          </a:prstGeom>
          <a:solidFill>
            <a:srgbClr val="FFF9F1"/>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lIns="182880" rIns="164592" tIns="384048" bIns="128016" wrap="square">
            <a:noAutofit/>
          </a:bodyPr>
          <a:lstStyle/>
          <a:p>
            <a:pPr algn="ctr">
              <a:spcAft>
                <a:spcPts val="500"/>
              </a:spcAft>
              <a:defRPr sz="1600">
                <a:solidFill>
                  <a:srgbClr val="1F2933"/>
                </a:solidFill>
                <a:latin typeface="DejaVu Sans"/>
              </a:defRPr>
            </a:pPr>
            <a:r>
              <a:rPr sz="1600" b="0" i="0">
                <a:latin typeface="DejaVu Sans"/>
              </a:rPr>
              <a:t>Hal değişimleri fiziksel olaylardır.</a:t>
            </a:r>
            <a:endParaRPr sz="1600" b="0" i="0">
              <a:latin typeface="DejaVu Sans"/>
            </a:endParaRPr>
          </a:p>
          <a:p>
            <a:pPr>
              <a:spcAft>
                <a:spcPts val="500"/>
              </a:spcAft>
              <a:defRPr sz="1600">
                <a:solidFill>
                  <a:srgbClr val="1F2933"/>
                </a:solidFill>
                <a:latin typeface="DejaVu Sans"/>
              </a:defRPr>
            </a:pPr>
            <a:r>
              <a:rPr sz="1600" b="0" i="0">
                <a:latin typeface="DejaVu Sans"/>
              </a:rPr>
              <a:t>Bazı süreçler ısı alır, bazıları ısı verir.</a:t>
            </a:r>
            <a:endParaRPr sz="1600" b="0" i="0">
              <a:latin typeface="DejaVu Sans"/>
            </a:endParaRPr>
          </a:p>
          <a:p>
            <a:pPr>
              <a:spcAft>
                <a:spcPts val="500"/>
              </a:spcAft>
              <a:defRPr sz="1600">
                <a:solidFill>
                  <a:srgbClr val="1F2933"/>
                </a:solidFill>
                <a:latin typeface="DejaVu Sans"/>
              </a:defRPr>
            </a:pPr>
            <a:r>
              <a:rPr sz="1600" b="0" i="0">
                <a:latin typeface="DejaVu Sans"/>
              </a:rPr>
              <a:t>Saf maddelerde hal değişimi sırasında sıcaklık sabit kalır.</a:t>
            </a:r>
            <a:endParaRPr sz="1600" b="0" i="0">
              <a:latin typeface="DejaVu Sans"/>
            </a:endParaRPr>
          </a:p>
          <a:p>
            <a:pPr>
              <a:spcAft>
                <a:spcPts val="500"/>
              </a:spcAft>
              <a:defRPr sz="1600">
                <a:solidFill>
                  <a:srgbClr val="1F2933"/>
                </a:solidFill>
                <a:latin typeface="DejaVu Sans"/>
              </a:defRPr>
            </a:pPr>
            <a:r>
              <a:rPr sz="1600" b="0" i="0">
                <a:latin typeface="DejaVu Sans"/>
              </a:rPr>
              <a:t>Q = m × L bağıntısı gizli ısı hesaplarında kullanılır.</a:t>
            </a:r>
            <a:endParaRPr sz="1600" b="0" i="0">
              <a:latin typeface="DejaVu Sans"/>
            </a:endParaRPr>
          </a:p>
        </p:txBody>
      </p:sp>
      <p:sp>
        <p:nvSpPr>
          <p:cNvPr id="9" name="TextBox 8"/>
          <p:cNvSpPr txBox="1"/>
          <p:nvPr/>
        </p:nvSpPr>
        <p:spPr>
          <a:xfrm>
            <a:off x="704088" y="2048256"/>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ANA NOKTALAR</a:t>
            </a:r>
            <a:endParaRPr sz="600" b="1" i="0">
              <a:latin typeface="DejaVu Sans"/>
            </a:endParaRPr>
          </a:p>
        </p:txBody>
      </p:sp>
      <p:sp>
        <p:nvSpPr>
          <p:cNvPr id="10" name="Rounded Rectangle 9"/>
          <p:cNvSpPr/>
          <p:nvPr/>
        </p:nvSpPr>
        <p:spPr>
          <a:xfrm>
            <a:off x="502920" y="3950208"/>
            <a:ext cx="3977639" cy="804672"/>
          </a:xfrm>
          <a:prstGeom prst="roundRect">
            <a:avLst/>
          </a:prstGeom>
          <a:solidFill>
            <a:srgbClr val="F2E7D8"/>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04088" y="4078224"/>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AÇIKLAMA 1</a:t>
            </a:r>
            <a:endParaRPr sz="600" b="1" i="0">
              <a:latin typeface="DejaVu Sans"/>
            </a:endParaRPr>
          </a:p>
        </p:txBody>
      </p:sp>
      <p:sp>
        <p:nvSpPr>
          <p:cNvPr id="12" name="TextBox 11"/>
          <p:cNvSpPr txBox="1"/>
          <p:nvPr/>
        </p:nvSpPr>
        <p:spPr>
          <a:xfrm>
            <a:off x="704088" y="4279392"/>
            <a:ext cx="3575303" cy="365760"/>
          </a:xfrm>
          <a:prstGeom prst="rect">
            <a:avLst/>
          </a:prstGeom>
          <a:noFill/>
        </p:spPr>
        <p:txBody>
          <a:bodyPr wrap="square" lIns="0" rIns="0" tIns="0" bIns="0">
            <a:noAutofit/>
          </a:bodyPr>
          <a:lstStyle/>
          <a:p>
            <a:pPr>
              <a:spcAft>
                <a:spcPts val="0"/>
              </a:spcAft>
              <a:defRPr sz="1250">
                <a:solidFill>
                  <a:srgbClr val="5F6C75"/>
                </a:solidFill>
                <a:latin typeface="DejaVu Sans"/>
              </a:defRPr>
            </a:pPr>
            <a:r>
              <a:rPr sz="1000" b="0" i="0">
                <a:latin typeface="DejaVu Sans"/>
              </a:rPr>
              <a:t>Konuyu öğrenirken süreç adlarını ezberlemek yerine her birinin hangi yönde gerçekleştiğini ve enerji alışverişinin nasıl olduğunu düşünmek daha doğrudur.</a:t>
            </a:r>
            <a:endParaRPr sz="1000" b="0" i="0">
              <a:latin typeface="DejaVu Sans"/>
            </a:endParaRPr>
          </a:p>
        </p:txBody>
      </p:sp>
      <p:sp>
        <p:nvSpPr>
          <p:cNvPr id="13" name="Rounded Rectangle 12"/>
          <p:cNvSpPr/>
          <p:nvPr/>
        </p:nvSpPr>
        <p:spPr>
          <a:xfrm>
            <a:off x="502920" y="4882896"/>
            <a:ext cx="3977639" cy="804672"/>
          </a:xfrm>
          <a:prstGeom prst="roundRect">
            <a:avLst/>
          </a:prstGeom>
          <a:solidFill>
            <a:srgbClr val="F2E7D8"/>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04088" y="5010912"/>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AÇIKLAMA 2</a:t>
            </a:r>
            <a:endParaRPr sz="600" b="1" i="0">
              <a:latin typeface="DejaVu Sans"/>
            </a:endParaRPr>
          </a:p>
        </p:txBody>
      </p:sp>
      <p:sp>
        <p:nvSpPr>
          <p:cNvPr id="15" name="TextBox 14"/>
          <p:cNvSpPr txBox="1"/>
          <p:nvPr/>
        </p:nvSpPr>
        <p:spPr>
          <a:xfrm>
            <a:off x="704088" y="5212080"/>
            <a:ext cx="3575303" cy="365760"/>
          </a:xfrm>
          <a:prstGeom prst="rect">
            <a:avLst/>
          </a:prstGeom>
          <a:noFill/>
        </p:spPr>
        <p:txBody>
          <a:bodyPr wrap="square" lIns="0" rIns="0" tIns="0" bIns="0">
            <a:noAutofit/>
          </a:bodyPr>
          <a:lstStyle/>
          <a:p>
            <a:pPr>
              <a:spcAft>
                <a:spcPts val="0"/>
              </a:spcAft>
              <a:defRPr sz="1250">
                <a:solidFill>
                  <a:srgbClr val="5F6C75"/>
                </a:solidFill>
                <a:latin typeface="DejaVu Sans"/>
              </a:defRPr>
            </a:pPr>
            <a:r>
              <a:rPr sz="1000" b="0" i="0">
                <a:latin typeface="DejaVu Sans"/>
              </a:rPr>
              <a:t>Grafik, tablo ve günlük yaşam örnekleri birlikte çalışıldığında hal değişimi soruları çok daha rahat çözülür.</a:t>
            </a:r>
            <a:endParaRPr sz="1000" b="0" i="0">
              <a:latin typeface="DejaVu Sans"/>
            </a:endParaRPr>
          </a:p>
        </p:txBody>
      </p:sp>
      <p:sp>
        <p:nvSpPr>
          <p:cNvPr id="16" name="Rounded Rectangle 15"/>
          <p:cNvSpPr/>
          <p:nvPr/>
        </p:nvSpPr>
        <p:spPr>
          <a:xfrm>
            <a:off x="4645152" y="1901952"/>
            <a:ext cx="7040880" cy="3968496"/>
          </a:xfrm>
          <a:prstGeom prst="roundRect">
            <a:avLst/>
          </a:prstGeom>
          <a:solidFill>
            <a:srgbClr val="FFF9F1"/>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7" name="Picture 16" descr="phase_cycle.png"/>
          <p:cNvPicPr>
            <a:picLocks noChangeAspect="1"/>
          </p:cNvPicPr>
          <p:nvPr/>
        </p:nvPicPr>
        <p:blipFill>
          <a:blip r:embed="rId2"/>
          <a:stretch>
            <a:fillRect/>
          </a:stretch>
        </p:blipFill>
        <p:spPr>
          <a:xfrm>
            <a:off x="4865624" y="2029968"/>
            <a:ext cx="6599935" cy="3712463"/>
          </a:xfrm>
          <a:prstGeom prst="rect">
            <a:avLst/>
          </a:prstGeom>
        </p:spPr>
      </p:pic>
      <p:sp>
        <p:nvSpPr>
          <p:cNvPr id="18" name="Rounded Rectangle 17"/>
          <p:cNvSpPr/>
          <p:nvPr/>
        </p:nvSpPr>
        <p:spPr>
          <a:xfrm>
            <a:off x="502920" y="6053328"/>
            <a:ext cx="11183112" cy="566928"/>
          </a:xfrm>
          <a:prstGeom prst="roundRect">
            <a:avLst/>
          </a:prstGeom>
          <a:solidFill>
            <a:srgbClr val="FFF4DE"/>
          </a:solidFill>
          <a:ln w="17780">
            <a:solidFill>
              <a:srgbClr val="C18A3B"/>
            </a:solidFill>
          </a:ln>
        </p:spPr>
        <p:style>
          <a:lnRef idx="1">
            <a:schemeClr val="accent1"/>
          </a:lnRef>
          <a:fillRef idx="3">
            <a:schemeClr val="accent1"/>
          </a:fillRef>
          <a:effectRef idx="2">
            <a:schemeClr val="accent1"/>
          </a:effectRef>
          <a:fontRef idx="minor">
            <a:schemeClr val="lt1"/>
          </a:fontRef>
        </p:style>
        <p:txBody>
          <a:bodyPr rtlCol="0" anchor="ctr" tIns="73152" bIns="73152" wrap="square">
            <a:noAutofit/>
          </a:bodyPr>
          <a:lstStyle/>
          <a:p>
            <a:pPr algn="l"/>
            <a:r>
              <a:rPr sz="1400" b="1" i="0">
                <a:solidFill>
                  <a:srgbClr val="7A4D09"/>
                </a:solidFill>
                <a:latin typeface="DejaVu Sans"/>
              </a:rPr>
              <a:t>Konu tam öğrenildiğinde ısı-sıcaklık ve grafik soruları büyük ölçüde kolaylaşır.</a:t>
            </a:r>
            <a:endParaRPr sz="1400" b="1" i="0">
              <a:latin typeface="DejaVu Sans"/>
            </a:endParaRP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6F1E7"/>
        </a:solidFill>
        <a:effectLst/>
      </p:bgPr>
    </p:bg>
    <p:spTree>
      <p:nvGrpSpPr>
        <p:cNvPr id="1" name=""/>
        <p:cNvGrpSpPr/>
        <p:nvPr/>
      </p:nvGrpSpPr>
      <p:grpSpPr/>
      <p:sp>
        <p:nvSpPr>
          <p:cNvPr id="2" name="Rounded Rectangle 1"/>
          <p:cNvSpPr/>
          <p:nvPr/>
        </p:nvSpPr>
        <p:spPr>
          <a:xfrm>
            <a:off x="457200" y="320040"/>
            <a:ext cx="960120" cy="402336"/>
          </a:xfrm>
          <a:prstGeom prst="roundRect">
            <a:avLst/>
          </a:prstGeom>
          <a:solidFill>
            <a:srgbClr val="0F766E"/>
          </a:solidFill>
          <a:ln w="17780">
            <a:solidFill>
              <a:srgbClr val="0F766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320040"/>
            <a:ext cx="960120" cy="402336"/>
          </a:xfrm>
          <a:prstGeom prst="rect">
            <a:avLst/>
          </a:prstGeom>
          <a:noFill/>
        </p:spPr>
        <p:txBody>
          <a:bodyPr wrap="square" tIns="73152" bIns="73152" anchor="ctr">
            <a:spAutoFit/>
          </a:bodyPr>
          <a:lstStyle/>
          <a:p>
            <a:pPr algn="ctr"/>
            <a:r>
              <a:rPr sz="1700" b="1">
                <a:solidFill>
                  <a:srgbClr val="FFFFFF"/>
                </a:solidFill>
                <a:latin typeface="DejaVu Sans"/>
              </a:rPr>
              <a:t>02</a:t>
            </a:r>
          </a:p>
        </p:txBody>
      </p:sp>
      <p:sp>
        <p:nvSpPr>
          <p:cNvPr id="4" name="TextBox 3"/>
          <p:cNvSpPr txBox="1"/>
          <p:nvPr/>
        </p:nvSpPr>
        <p:spPr>
          <a:xfrm>
            <a:off x="1572768" y="310896"/>
            <a:ext cx="2194560" cy="411480"/>
          </a:xfrm>
          <a:prstGeom prst="rect">
            <a:avLst/>
          </a:prstGeom>
          <a:noFill/>
          <a:ln>
            <a:noFill/>
          </a:ln>
        </p:spPr>
        <p:txBody>
          <a:bodyPr wrap="square" tIns="73152" bIns="73152">
            <a:spAutoFit/>
          </a:bodyPr>
          <a:lstStyle/>
          <a:p>
            <a:pPr algn="l"/>
            <a:r>
              <a:rPr sz="1600" b="1">
                <a:solidFill>
                  <a:srgbClr val="5F6C75"/>
                </a:solidFill>
                <a:latin typeface="DejaVu Sans"/>
              </a:rPr>
              <a:t>HEDEFLER</a:t>
            </a:r>
          </a:p>
        </p:txBody>
      </p:sp>
      <p:sp>
        <p:nvSpPr>
          <p:cNvPr id="5" name="Rectangle 4"/>
          <p:cNvSpPr/>
          <p:nvPr/>
        </p:nvSpPr>
        <p:spPr>
          <a:xfrm>
            <a:off x="457200" y="841248"/>
            <a:ext cx="11247120" cy="18288"/>
          </a:xfrm>
          <a:prstGeom prst="rect">
            <a:avLst/>
          </a:prstGeom>
          <a:solidFill>
            <a:srgbClr val="D7C9B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960120"/>
            <a:ext cx="11201400" cy="512064"/>
          </a:xfrm>
          <a:prstGeom prst="rect">
            <a:avLst/>
          </a:prstGeom>
          <a:noFill/>
          <a:ln>
            <a:noFill/>
          </a:ln>
        </p:spPr>
        <p:txBody>
          <a:bodyPr wrap="square" tIns="73152" bIns="73152">
            <a:noAutofit/>
          </a:bodyPr>
          <a:lstStyle/>
          <a:p>
            <a:pPr algn="l"/>
            <a:r>
              <a:rPr sz="2400" b="1" i="0">
                <a:solidFill>
                  <a:srgbClr val="1F2933"/>
                </a:solidFill>
                <a:latin typeface="DejaVu Sans"/>
              </a:rPr>
              <a:t>Bu Konuda Neleri Bilmek Gerekir?</a:t>
            </a:r>
            <a:endParaRPr sz="2400" b="1" i="0">
              <a:latin typeface="DejaVu Sans"/>
            </a:endParaRPr>
          </a:p>
        </p:txBody>
      </p:sp>
      <p:sp>
        <p:nvSpPr>
          <p:cNvPr id="7" name="TextBox 6"/>
          <p:cNvSpPr txBox="1"/>
          <p:nvPr/>
        </p:nvSpPr>
        <p:spPr>
          <a:xfrm>
            <a:off x="502920" y="1481328"/>
            <a:ext cx="11201400" cy="329184"/>
          </a:xfrm>
          <a:prstGeom prst="rect">
            <a:avLst/>
          </a:prstGeom>
          <a:noFill/>
          <a:ln>
            <a:noFill/>
          </a:ln>
        </p:spPr>
        <p:txBody>
          <a:bodyPr wrap="square" tIns="73152" bIns="73152">
            <a:noAutofit/>
          </a:bodyPr>
          <a:lstStyle/>
          <a:p>
            <a:pPr algn="l"/>
            <a:r>
              <a:rPr sz="1400" b="0" i="0">
                <a:solidFill>
                  <a:srgbClr val="5F6C75"/>
                </a:solidFill>
                <a:latin typeface="DejaVu Sans"/>
              </a:rPr>
              <a:t>Konuyu tam öğrenmek için kavramların tanımını, süreçlerin yönünü ve hesaplama mantığını birlikte bilmek gerekir.</a:t>
            </a:r>
            <a:endParaRPr sz="1400" b="0" i="0">
              <a:latin typeface="DejaVu Sans"/>
            </a:endParaRPr>
          </a:p>
        </p:txBody>
      </p:sp>
      <p:sp>
        <p:nvSpPr>
          <p:cNvPr id="8" name="Rounded Rectangle 7"/>
          <p:cNvSpPr/>
          <p:nvPr/>
        </p:nvSpPr>
        <p:spPr>
          <a:xfrm>
            <a:off x="502920" y="2011680"/>
            <a:ext cx="5394960" cy="1234440"/>
          </a:xfrm>
          <a:prstGeom prst="roundRect">
            <a:avLst/>
          </a:prstGeom>
          <a:solidFill>
            <a:srgbClr val="FFF9F1"/>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ounded Rectangle 8"/>
          <p:cNvSpPr/>
          <p:nvPr/>
        </p:nvSpPr>
        <p:spPr>
          <a:xfrm>
            <a:off x="667512" y="2194560"/>
            <a:ext cx="310896" cy="868680"/>
          </a:xfrm>
          <a:prstGeom prst="roundRect">
            <a:avLst/>
          </a:prstGeom>
          <a:solidFill>
            <a:srgbClr val="0F766E"/>
          </a:solidFill>
          <a:ln w="17780">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1161288" y="2212848"/>
            <a:ext cx="4535424" cy="905256"/>
          </a:xfrm>
          <a:prstGeom prst="rect">
            <a:avLst/>
          </a:prstGeom>
          <a:noFill/>
        </p:spPr>
        <p:txBody>
          <a:bodyPr wrap="square" lIns="0" rIns="0" tIns="0" bIns="0">
            <a:noAutofit/>
          </a:bodyPr>
          <a:lstStyle/>
          <a:p>
            <a:pPr>
              <a:defRPr sz="1700" b="1">
                <a:solidFill>
                  <a:srgbClr val="1F2933"/>
                </a:solidFill>
                <a:latin typeface="DejaVu Sans"/>
              </a:defRPr>
            </a:pPr>
            <a:r>
              <a:rPr sz="1700" b="1" i="0">
                <a:latin typeface="DejaVu Sans"/>
              </a:rPr>
              <a:t>Maddenin katı, sıvı ve gaz hâllerini ayırt etmek</a:t>
            </a:r>
            <a:endParaRPr sz="1700" b="1" i="0">
              <a:latin typeface="DejaVu Sans"/>
            </a:endParaRPr>
          </a:p>
        </p:txBody>
      </p:sp>
      <p:sp>
        <p:nvSpPr>
          <p:cNvPr id="11" name="Rounded Rectangle 10"/>
          <p:cNvSpPr/>
          <p:nvPr/>
        </p:nvSpPr>
        <p:spPr>
          <a:xfrm>
            <a:off x="5788152" y="2011680"/>
            <a:ext cx="5394960" cy="1234440"/>
          </a:xfrm>
          <a:prstGeom prst="roundRect">
            <a:avLst/>
          </a:prstGeom>
          <a:solidFill>
            <a:srgbClr val="FFF9F1"/>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ounded Rectangle 11"/>
          <p:cNvSpPr/>
          <p:nvPr/>
        </p:nvSpPr>
        <p:spPr>
          <a:xfrm>
            <a:off x="5952744" y="2194560"/>
            <a:ext cx="310896" cy="868680"/>
          </a:xfrm>
          <a:prstGeom prst="roundRect">
            <a:avLst/>
          </a:prstGeom>
          <a:solidFill>
            <a:srgbClr val="2563EB"/>
          </a:solidFill>
          <a:ln w="17780">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6446520" y="2212848"/>
            <a:ext cx="4535424" cy="905256"/>
          </a:xfrm>
          <a:prstGeom prst="rect">
            <a:avLst/>
          </a:prstGeom>
          <a:noFill/>
        </p:spPr>
        <p:txBody>
          <a:bodyPr wrap="square" lIns="0" rIns="0" tIns="0" bIns="0">
            <a:noAutofit/>
          </a:bodyPr>
          <a:lstStyle/>
          <a:p>
            <a:pPr>
              <a:defRPr sz="1700" b="1">
                <a:solidFill>
                  <a:srgbClr val="1F2933"/>
                </a:solidFill>
                <a:latin typeface="DejaVu Sans"/>
              </a:defRPr>
            </a:pPr>
            <a:r>
              <a:rPr sz="1700" b="1" i="0">
                <a:latin typeface="DejaVu Sans"/>
              </a:rPr>
              <a:t>Isı ile sıcaklık arasındaki farkı açıklamak</a:t>
            </a:r>
            <a:endParaRPr sz="1700" b="1" i="0">
              <a:latin typeface="DejaVu Sans"/>
            </a:endParaRPr>
          </a:p>
        </p:txBody>
      </p:sp>
      <p:sp>
        <p:nvSpPr>
          <p:cNvPr id="14" name="Rounded Rectangle 13"/>
          <p:cNvSpPr/>
          <p:nvPr/>
        </p:nvSpPr>
        <p:spPr>
          <a:xfrm>
            <a:off x="502920" y="3429000"/>
            <a:ext cx="5394960" cy="1234440"/>
          </a:xfrm>
          <a:prstGeom prst="roundRect">
            <a:avLst/>
          </a:prstGeom>
          <a:solidFill>
            <a:srgbClr val="FFF9F1"/>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ounded Rectangle 14"/>
          <p:cNvSpPr/>
          <p:nvPr/>
        </p:nvSpPr>
        <p:spPr>
          <a:xfrm>
            <a:off x="667512" y="3611880"/>
            <a:ext cx="310896" cy="868680"/>
          </a:xfrm>
          <a:prstGeom prst="roundRect">
            <a:avLst/>
          </a:prstGeom>
          <a:solidFill>
            <a:srgbClr val="D97706"/>
          </a:solidFill>
          <a:ln w="17780">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1161288" y="3630168"/>
            <a:ext cx="4535424" cy="905256"/>
          </a:xfrm>
          <a:prstGeom prst="rect">
            <a:avLst/>
          </a:prstGeom>
          <a:noFill/>
        </p:spPr>
        <p:txBody>
          <a:bodyPr wrap="square" lIns="0" rIns="0" tIns="0" bIns="0">
            <a:noAutofit/>
          </a:bodyPr>
          <a:lstStyle/>
          <a:p>
            <a:pPr>
              <a:defRPr sz="1700" b="1">
                <a:solidFill>
                  <a:srgbClr val="1F2933"/>
                </a:solidFill>
                <a:latin typeface="DejaVu Sans"/>
              </a:defRPr>
            </a:pPr>
            <a:r>
              <a:rPr sz="1700" b="1" i="0">
                <a:latin typeface="DejaVu Sans"/>
              </a:rPr>
              <a:t>Hal değişimlerinin ısı alarak mı vererek mi gerçekleştiğini söylemek</a:t>
            </a:r>
            <a:endParaRPr sz="1700" b="1" i="0">
              <a:latin typeface="DejaVu Sans"/>
            </a:endParaRPr>
          </a:p>
        </p:txBody>
      </p:sp>
      <p:sp>
        <p:nvSpPr>
          <p:cNvPr id="17" name="Rounded Rectangle 16"/>
          <p:cNvSpPr/>
          <p:nvPr/>
        </p:nvSpPr>
        <p:spPr>
          <a:xfrm>
            <a:off x="5788152" y="3429000"/>
            <a:ext cx="5394960" cy="1234440"/>
          </a:xfrm>
          <a:prstGeom prst="roundRect">
            <a:avLst/>
          </a:prstGeom>
          <a:solidFill>
            <a:srgbClr val="FFF9F1"/>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ounded Rectangle 17"/>
          <p:cNvSpPr/>
          <p:nvPr/>
        </p:nvSpPr>
        <p:spPr>
          <a:xfrm>
            <a:off x="5952744" y="3611880"/>
            <a:ext cx="310896" cy="868680"/>
          </a:xfrm>
          <a:prstGeom prst="roundRect">
            <a:avLst/>
          </a:prstGeom>
          <a:solidFill>
            <a:srgbClr val="DC6A5D"/>
          </a:solidFill>
          <a:ln w="17780">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446520" y="3630168"/>
            <a:ext cx="4535424" cy="905256"/>
          </a:xfrm>
          <a:prstGeom prst="rect">
            <a:avLst/>
          </a:prstGeom>
          <a:noFill/>
        </p:spPr>
        <p:txBody>
          <a:bodyPr wrap="square" lIns="0" rIns="0" tIns="0" bIns="0">
            <a:noAutofit/>
          </a:bodyPr>
          <a:lstStyle/>
          <a:p>
            <a:pPr>
              <a:defRPr sz="1700" b="1">
                <a:solidFill>
                  <a:srgbClr val="1F2933"/>
                </a:solidFill>
                <a:latin typeface="DejaVu Sans"/>
              </a:defRPr>
            </a:pPr>
            <a:r>
              <a:rPr sz="1700" b="1" i="0">
                <a:latin typeface="DejaVu Sans"/>
              </a:rPr>
              <a:t>Q = m × L bağıntısını anlamak ve basit sorularda kullanmak</a:t>
            </a:r>
            <a:endParaRPr sz="1700" b="1" i="0">
              <a:latin typeface="DejaVu Sans"/>
            </a:endParaRPr>
          </a:p>
        </p:txBody>
      </p:sp>
      <p:sp>
        <p:nvSpPr>
          <p:cNvPr id="20" name="Rounded Rectangle 19"/>
          <p:cNvSpPr/>
          <p:nvPr/>
        </p:nvSpPr>
        <p:spPr>
          <a:xfrm>
            <a:off x="502920" y="4919472"/>
            <a:ext cx="5349240" cy="877824"/>
          </a:xfrm>
          <a:prstGeom prst="roundRect">
            <a:avLst/>
          </a:prstGeom>
          <a:solidFill>
            <a:srgbClr val="F2E7D8"/>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704088" y="5047488"/>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NEDEN ÖNEMLI?</a:t>
            </a:r>
            <a:endParaRPr sz="600" b="1" i="0">
              <a:latin typeface="DejaVu Sans"/>
            </a:endParaRPr>
          </a:p>
        </p:txBody>
      </p:sp>
      <p:sp>
        <p:nvSpPr>
          <p:cNvPr id="22" name="TextBox 21"/>
          <p:cNvSpPr txBox="1"/>
          <p:nvPr/>
        </p:nvSpPr>
        <p:spPr>
          <a:xfrm>
            <a:off x="704088" y="5248656"/>
            <a:ext cx="4946903" cy="438912"/>
          </a:xfrm>
          <a:prstGeom prst="rect">
            <a:avLst/>
          </a:prstGeom>
          <a:noFill/>
        </p:spPr>
        <p:txBody>
          <a:bodyPr wrap="square" lIns="0" rIns="0" tIns="0" bIns="0">
            <a:noAutofit/>
          </a:bodyPr>
          <a:lstStyle/>
          <a:p>
            <a:pPr>
              <a:spcAft>
                <a:spcPts val="0"/>
              </a:spcAft>
              <a:defRPr sz="1250">
                <a:solidFill>
                  <a:srgbClr val="5F6C75"/>
                </a:solidFill>
                <a:latin typeface="DejaVu Sans"/>
              </a:defRPr>
            </a:pPr>
            <a:r>
              <a:rPr sz="1100" b="0" i="0">
                <a:latin typeface="DejaVu Sans"/>
              </a:rPr>
              <a:t>Hal değişimi konusu yalnızca erime ve kaynama isimlerini bilmekten ibaret değildir. Her sürecin yönünü, tanecik davranışını ve enerji alışverişini doğru eşleştirmek gerekir.</a:t>
            </a:r>
            <a:endParaRPr sz="1100" b="0" i="0">
              <a:latin typeface="DejaVu Sans"/>
            </a:endParaRPr>
          </a:p>
        </p:txBody>
      </p:sp>
      <p:sp>
        <p:nvSpPr>
          <p:cNvPr id="23" name="Rounded Rectangle 22"/>
          <p:cNvSpPr/>
          <p:nvPr/>
        </p:nvSpPr>
        <p:spPr>
          <a:xfrm>
            <a:off x="5879592" y="4919472"/>
            <a:ext cx="5806440" cy="877824"/>
          </a:xfrm>
          <a:prstGeom prst="roundRect">
            <a:avLst/>
          </a:prstGeom>
          <a:solidFill>
            <a:srgbClr val="F2E7D8"/>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6080759" y="5047488"/>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ÇALIŞMA YÖNTEMI</a:t>
            </a:r>
            <a:endParaRPr sz="600" b="1" i="0">
              <a:latin typeface="DejaVu Sans"/>
            </a:endParaRPr>
          </a:p>
        </p:txBody>
      </p:sp>
      <p:sp>
        <p:nvSpPr>
          <p:cNvPr id="25" name="TextBox 24"/>
          <p:cNvSpPr txBox="1"/>
          <p:nvPr/>
        </p:nvSpPr>
        <p:spPr>
          <a:xfrm>
            <a:off x="6080759" y="5248656"/>
            <a:ext cx="5404103" cy="438912"/>
          </a:xfrm>
          <a:prstGeom prst="rect">
            <a:avLst/>
          </a:prstGeom>
          <a:noFill/>
        </p:spPr>
        <p:txBody>
          <a:bodyPr wrap="square" lIns="0" rIns="0" tIns="0" bIns="0">
            <a:noAutofit/>
          </a:bodyPr>
          <a:lstStyle/>
          <a:p>
            <a:pPr>
              <a:spcAft>
                <a:spcPts val="0"/>
              </a:spcAft>
              <a:defRPr sz="1250">
                <a:solidFill>
                  <a:srgbClr val="5F6C75"/>
                </a:solidFill>
                <a:latin typeface="DejaVu Sans"/>
              </a:defRPr>
            </a:pPr>
            <a:r>
              <a:rPr sz="1300" b="0" i="0">
                <a:latin typeface="DejaVu Sans"/>
              </a:rPr>
              <a:t>Bu nedenle sunumda kavramsal anlatım, tablo, grafik ve çözümlü örnek bir arada kullanılmıştır.</a:t>
            </a:r>
            <a:endParaRPr sz="1300" b="0" i="0">
              <a:latin typeface="DejaVu Sans"/>
            </a:endParaRPr>
          </a:p>
        </p:txBody>
      </p:sp>
      <p:sp>
        <p:nvSpPr>
          <p:cNvPr id="26" name="Rounded Rectangle 25"/>
          <p:cNvSpPr/>
          <p:nvPr/>
        </p:nvSpPr>
        <p:spPr>
          <a:xfrm>
            <a:off x="502920" y="5870448"/>
            <a:ext cx="11183112" cy="566928"/>
          </a:xfrm>
          <a:prstGeom prst="roundRect">
            <a:avLst/>
          </a:prstGeom>
          <a:solidFill>
            <a:srgbClr val="FFF4DE"/>
          </a:solidFill>
          <a:ln w="17780">
            <a:solidFill>
              <a:srgbClr val="C18A3B"/>
            </a:solidFill>
          </a:ln>
        </p:spPr>
        <p:style>
          <a:lnRef idx="1">
            <a:schemeClr val="accent1"/>
          </a:lnRef>
          <a:fillRef idx="3">
            <a:schemeClr val="accent1"/>
          </a:fillRef>
          <a:effectRef idx="2">
            <a:schemeClr val="accent1"/>
          </a:effectRef>
          <a:fontRef idx="minor">
            <a:schemeClr val="lt1"/>
          </a:fontRef>
        </p:style>
        <p:txBody>
          <a:bodyPr rtlCol="0" anchor="ctr" tIns="73152" bIns="73152" wrap="square">
            <a:noAutofit/>
          </a:bodyPr>
          <a:lstStyle/>
          <a:p>
            <a:pPr algn="l"/>
            <a:r>
              <a:rPr sz="1400" b="1" i="0">
                <a:solidFill>
                  <a:srgbClr val="7A4D09"/>
                </a:solidFill>
                <a:latin typeface="DejaVu Sans"/>
              </a:rPr>
              <a:t>Bu dört başlık sınavlarda en sık sorgulanan kazanımları oluşturur.</a:t>
            </a:r>
            <a:endParaRPr sz="1400" b="1" i="0">
              <a:latin typeface="DejaVu Sans"/>
            </a:endParaRP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6F1E7"/>
        </a:solidFill>
        <a:effectLst/>
      </p:bgPr>
    </p:bg>
    <p:spTree>
      <p:nvGrpSpPr>
        <p:cNvPr id="1" name=""/>
        <p:cNvGrpSpPr/>
        <p:nvPr/>
      </p:nvGrpSpPr>
      <p:grpSpPr/>
      <p:sp>
        <p:nvSpPr>
          <p:cNvPr id="2" name="Rounded Rectangle 1"/>
          <p:cNvSpPr/>
          <p:nvPr/>
        </p:nvSpPr>
        <p:spPr>
          <a:xfrm>
            <a:off x="457200" y="320040"/>
            <a:ext cx="960120" cy="402336"/>
          </a:xfrm>
          <a:prstGeom prst="roundRect">
            <a:avLst/>
          </a:prstGeom>
          <a:solidFill>
            <a:srgbClr val="0F766E"/>
          </a:solidFill>
          <a:ln w="17780">
            <a:solidFill>
              <a:srgbClr val="0F766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320040"/>
            <a:ext cx="960120" cy="402336"/>
          </a:xfrm>
          <a:prstGeom prst="rect">
            <a:avLst/>
          </a:prstGeom>
          <a:noFill/>
        </p:spPr>
        <p:txBody>
          <a:bodyPr wrap="square" tIns="73152" bIns="73152" anchor="ctr">
            <a:spAutoFit/>
          </a:bodyPr>
          <a:lstStyle/>
          <a:p>
            <a:pPr algn="ctr"/>
            <a:r>
              <a:rPr sz="1700" b="1">
                <a:solidFill>
                  <a:srgbClr val="FFFFFF"/>
                </a:solidFill>
                <a:latin typeface="DejaVu Sans"/>
              </a:rPr>
              <a:t>03</a:t>
            </a:r>
          </a:p>
        </p:txBody>
      </p:sp>
      <p:sp>
        <p:nvSpPr>
          <p:cNvPr id="4" name="TextBox 3"/>
          <p:cNvSpPr txBox="1"/>
          <p:nvPr/>
        </p:nvSpPr>
        <p:spPr>
          <a:xfrm>
            <a:off x="1572768" y="310896"/>
            <a:ext cx="2194560" cy="411480"/>
          </a:xfrm>
          <a:prstGeom prst="rect">
            <a:avLst/>
          </a:prstGeom>
          <a:noFill/>
          <a:ln>
            <a:noFill/>
          </a:ln>
        </p:spPr>
        <p:txBody>
          <a:bodyPr wrap="square" tIns="73152" bIns="73152">
            <a:spAutoFit/>
          </a:bodyPr>
          <a:lstStyle/>
          <a:p>
            <a:pPr algn="l"/>
            <a:r>
              <a:rPr sz="1600" b="1">
                <a:solidFill>
                  <a:srgbClr val="5F6C75"/>
                </a:solidFill>
                <a:latin typeface="DejaVu Sans"/>
              </a:rPr>
              <a:t>TANECIK MODELI</a:t>
            </a:r>
          </a:p>
        </p:txBody>
      </p:sp>
      <p:sp>
        <p:nvSpPr>
          <p:cNvPr id="5" name="Rectangle 4"/>
          <p:cNvSpPr/>
          <p:nvPr/>
        </p:nvSpPr>
        <p:spPr>
          <a:xfrm>
            <a:off x="457200" y="841248"/>
            <a:ext cx="11247120" cy="18288"/>
          </a:xfrm>
          <a:prstGeom prst="rect">
            <a:avLst/>
          </a:prstGeom>
          <a:solidFill>
            <a:srgbClr val="D7C9B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960120"/>
            <a:ext cx="11201400" cy="512064"/>
          </a:xfrm>
          <a:prstGeom prst="rect">
            <a:avLst/>
          </a:prstGeom>
          <a:noFill/>
          <a:ln>
            <a:noFill/>
          </a:ln>
        </p:spPr>
        <p:txBody>
          <a:bodyPr wrap="square" tIns="73152" bIns="73152">
            <a:noAutofit/>
          </a:bodyPr>
          <a:lstStyle/>
          <a:p>
            <a:pPr algn="l"/>
            <a:r>
              <a:rPr sz="2400" b="1" i="0">
                <a:solidFill>
                  <a:srgbClr val="1F2933"/>
                </a:solidFill>
                <a:latin typeface="DejaVu Sans"/>
              </a:rPr>
              <a:t>Madde Taneciklerden Oluşur</a:t>
            </a:r>
            <a:endParaRPr sz="2400" b="1" i="0">
              <a:latin typeface="DejaVu Sans"/>
            </a:endParaRPr>
          </a:p>
        </p:txBody>
      </p:sp>
      <p:sp>
        <p:nvSpPr>
          <p:cNvPr id="7" name="TextBox 6"/>
          <p:cNvSpPr txBox="1"/>
          <p:nvPr/>
        </p:nvSpPr>
        <p:spPr>
          <a:xfrm>
            <a:off x="502920" y="1481328"/>
            <a:ext cx="11201400" cy="329184"/>
          </a:xfrm>
          <a:prstGeom prst="rect">
            <a:avLst/>
          </a:prstGeom>
          <a:noFill/>
          <a:ln>
            <a:noFill/>
          </a:ln>
        </p:spPr>
        <p:txBody>
          <a:bodyPr wrap="square" tIns="73152" bIns="73152">
            <a:noAutofit/>
          </a:bodyPr>
          <a:lstStyle/>
          <a:p>
            <a:pPr algn="l"/>
            <a:r>
              <a:rPr sz="1500" b="0" i="0">
                <a:solidFill>
                  <a:srgbClr val="5F6C75"/>
                </a:solidFill>
                <a:latin typeface="DejaVu Sans"/>
              </a:rPr>
              <a:t>Maddenin tüm fiziksel özellikleri, tanecikler arasındaki boşluk ve çekim kuvvetleriyle ilişkilidir.</a:t>
            </a:r>
            <a:endParaRPr sz="1500" b="0" i="0">
              <a:latin typeface="DejaVu Sans"/>
            </a:endParaRPr>
          </a:p>
        </p:txBody>
      </p:sp>
      <p:sp>
        <p:nvSpPr>
          <p:cNvPr id="8" name="Rounded Rectangle 7"/>
          <p:cNvSpPr/>
          <p:nvPr/>
        </p:nvSpPr>
        <p:spPr>
          <a:xfrm>
            <a:off x="502920" y="1901952"/>
            <a:ext cx="3977639" cy="1901952"/>
          </a:xfrm>
          <a:prstGeom prst="roundRect">
            <a:avLst/>
          </a:prstGeom>
          <a:solidFill>
            <a:srgbClr val="FFF9F1"/>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lIns="182880" rIns="164592" tIns="384048" bIns="128016" wrap="square">
            <a:noAutofit/>
          </a:bodyPr>
          <a:lstStyle/>
          <a:p>
            <a:pPr algn="ctr">
              <a:spcAft>
                <a:spcPts val="500"/>
              </a:spcAft>
              <a:defRPr sz="1600">
                <a:solidFill>
                  <a:srgbClr val="1F2933"/>
                </a:solidFill>
                <a:latin typeface="DejaVu Sans"/>
              </a:defRPr>
            </a:pPr>
            <a:r>
              <a:rPr sz="1600" b="0" i="0">
                <a:latin typeface="DejaVu Sans"/>
              </a:rPr>
              <a:t>Katılarda tanecikler çok düzenli ve birbirine yakındır.</a:t>
            </a:r>
            <a:endParaRPr sz="1600" b="0" i="0">
              <a:latin typeface="DejaVu Sans"/>
            </a:endParaRPr>
          </a:p>
          <a:p>
            <a:pPr>
              <a:spcAft>
                <a:spcPts val="500"/>
              </a:spcAft>
              <a:defRPr sz="1600">
                <a:solidFill>
                  <a:srgbClr val="1F2933"/>
                </a:solidFill>
                <a:latin typeface="DejaVu Sans"/>
              </a:defRPr>
            </a:pPr>
            <a:r>
              <a:rPr sz="1600" b="0" i="0">
                <a:latin typeface="DejaVu Sans"/>
              </a:rPr>
              <a:t>Sıvılarda tanecikler yakın olsa da yer değiştirebilir.</a:t>
            </a:r>
            <a:endParaRPr sz="1600" b="0" i="0">
              <a:latin typeface="DejaVu Sans"/>
            </a:endParaRPr>
          </a:p>
          <a:p>
            <a:pPr>
              <a:spcAft>
                <a:spcPts val="500"/>
              </a:spcAft>
              <a:defRPr sz="1600">
                <a:solidFill>
                  <a:srgbClr val="1F2933"/>
                </a:solidFill>
                <a:latin typeface="DejaVu Sans"/>
              </a:defRPr>
            </a:pPr>
            <a:r>
              <a:rPr sz="1600" b="0" i="0">
                <a:latin typeface="DejaVu Sans"/>
              </a:rPr>
              <a:t>Gazlarda tanecikler arası boşluk çok fazladır ve hareket serbesttir.</a:t>
            </a:r>
            <a:endParaRPr sz="1600" b="0" i="0">
              <a:latin typeface="DejaVu Sans"/>
            </a:endParaRPr>
          </a:p>
        </p:txBody>
      </p:sp>
      <p:sp>
        <p:nvSpPr>
          <p:cNvPr id="9" name="TextBox 8"/>
          <p:cNvSpPr txBox="1"/>
          <p:nvPr/>
        </p:nvSpPr>
        <p:spPr>
          <a:xfrm>
            <a:off x="704088" y="2048256"/>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ANA NOKTALAR</a:t>
            </a:r>
            <a:endParaRPr sz="600" b="1" i="0">
              <a:latin typeface="DejaVu Sans"/>
            </a:endParaRPr>
          </a:p>
        </p:txBody>
      </p:sp>
      <p:sp>
        <p:nvSpPr>
          <p:cNvPr id="10" name="Rounded Rectangle 9"/>
          <p:cNvSpPr/>
          <p:nvPr/>
        </p:nvSpPr>
        <p:spPr>
          <a:xfrm>
            <a:off x="502920" y="3950208"/>
            <a:ext cx="3977639" cy="804672"/>
          </a:xfrm>
          <a:prstGeom prst="roundRect">
            <a:avLst/>
          </a:prstGeom>
          <a:solidFill>
            <a:srgbClr val="F2E7D8"/>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04088" y="4078224"/>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AÇIKLAMA 1</a:t>
            </a:r>
            <a:endParaRPr sz="600" b="1" i="0">
              <a:latin typeface="DejaVu Sans"/>
            </a:endParaRPr>
          </a:p>
        </p:txBody>
      </p:sp>
      <p:sp>
        <p:nvSpPr>
          <p:cNvPr id="12" name="TextBox 11"/>
          <p:cNvSpPr txBox="1"/>
          <p:nvPr/>
        </p:nvSpPr>
        <p:spPr>
          <a:xfrm>
            <a:off x="704088" y="4279392"/>
            <a:ext cx="3575303" cy="365760"/>
          </a:xfrm>
          <a:prstGeom prst="rect">
            <a:avLst/>
          </a:prstGeom>
          <a:noFill/>
        </p:spPr>
        <p:txBody>
          <a:bodyPr wrap="square" lIns="0" rIns="0" tIns="0" bIns="0">
            <a:noAutofit/>
          </a:bodyPr>
          <a:lstStyle/>
          <a:p>
            <a:pPr>
              <a:spcAft>
                <a:spcPts val="0"/>
              </a:spcAft>
              <a:defRPr sz="1250">
                <a:solidFill>
                  <a:srgbClr val="5F6C75"/>
                </a:solidFill>
                <a:latin typeface="DejaVu Sans"/>
              </a:defRPr>
            </a:pPr>
            <a:r>
              <a:rPr sz="900" b="0" i="0">
                <a:latin typeface="DejaVu Sans"/>
              </a:rPr>
              <a:t>Isı alan bir maddede taneciklerin ortalama enerjisi artar. Bu artış, tanecikler arası çekimin etkisini azaltarak maddenin fiziksel hâl değiştirmesine yol açabilir.</a:t>
            </a:r>
            <a:endParaRPr sz="900" b="0" i="0">
              <a:latin typeface="DejaVu Sans"/>
            </a:endParaRPr>
          </a:p>
        </p:txBody>
      </p:sp>
      <p:sp>
        <p:nvSpPr>
          <p:cNvPr id="13" name="Rounded Rectangle 12"/>
          <p:cNvSpPr/>
          <p:nvPr/>
        </p:nvSpPr>
        <p:spPr>
          <a:xfrm>
            <a:off x="502920" y="4882896"/>
            <a:ext cx="3977639" cy="804672"/>
          </a:xfrm>
          <a:prstGeom prst="roundRect">
            <a:avLst/>
          </a:prstGeom>
          <a:solidFill>
            <a:srgbClr val="F2E7D8"/>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04088" y="5010912"/>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AÇIKLAMA 2</a:t>
            </a:r>
            <a:endParaRPr sz="600" b="1" i="0">
              <a:latin typeface="DejaVu Sans"/>
            </a:endParaRPr>
          </a:p>
        </p:txBody>
      </p:sp>
      <p:sp>
        <p:nvSpPr>
          <p:cNvPr id="15" name="TextBox 14"/>
          <p:cNvSpPr txBox="1"/>
          <p:nvPr/>
        </p:nvSpPr>
        <p:spPr>
          <a:xfrm>
            <a:off x="704088" y="5212080"/>
            <a:ext cx="3575303" cy="365760"/>
          </a:xfrm>
          <a:prstGeom prst="rect">
            <a:avLst/>
          </a:prstGeom>
          <a:noFill/>
        </p:spPr>
        <p:txBody>
          <a:bodyPr wrap="square" lIns="0" rIns="0" tIns="0" bIns="0">
            <a:noAutofit/>
          </a:bodyPr>
          <a:lstStyle/>
          <a:p>
            <a:pPr>
              <a:spcAft>
                <a:spcPts val="0"/>
              </a:spcAft>
              <a:defRPr sz="1250">
                <a:solidFill>
                  <a:srgbClr val="5F6C75"/>
                </a:solidFill>
                <a:latin typeface="DejaVu Sans"/>
              </a:defRPr>
            </a:pPr>
            <a:r>
              <a:rPr sz="1200" b="0" i="0">
                <a:latin typeface="DejaVu Sans"/>
              </a:rPr>
              <a:t>Bu yüzden hal değişimi konusu, tanecik modeli anlaşılmadan tam olarak kavranamaz.</a:t>
            </a:r>
            <a:endParaRPr sz="1200" b="0" i="0">
              <a:latin typeface="DejaVu Sans"/>
            </a:endParaRPr>
          </a:p>
        </p:txBody>
      </p:sp>
      <p:sp>
        <p:nvSpPr>
          <p:cNvPr id="16" name="Rounded Rectangle 15"/>
          <p:cNvSpPr/>
          <p:nvPr/>
        </p:nvSpPr>
        <p:spPr>
          <a:xfrm>
            <a:off x="4645152" y="1901952"/>
            <a:ext cx="7040880" cy="3968496"/>
          </a:xfrm>
          <a:prstGeom prst="roundRect">
            <a:avLst/>
          </a:prstGeom>
          <a:solidFill>
            <a:srgbClr val="FFF9F1"/>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7" name="Picture 16" descr="particle_states.png"/>
          <p:cNvPicPr>
            <a:picLocks noChangeAspect="1"/>
          </p:cNvPicPr>
          <p:nvPr/>
        </p:nvPicPr>
        <p:blipFill>
          <a:blip r:embed="rId2"/>
          <a:stretch>
            <a:fillRect/>
          </a:stretch>
        </p:blipFill>
        <p:spPr>
          <a:xfrm>
            <a:off x="4865624" y="2029968"/>
            <a:ext cx="6599935" cy="3712463"/>
          </a:xfrm>
          <a:prstGeom prst="rect">
            <a:avLst/>
          </a:prstGeom>
        </p:spPr>
      </p:pic>
      <p:sp>
        <p:nvSpPr>
          <p:cNvPr id="18" name="Rounded Rectangle 17"/>
          <p:cNvSpPr/>
          <p:nvPr/>
        </p:nvSpPr>
        <p:spPr>
          <a:xfrm>
            <a:off x="502920" y="6053328"/>
            <a:ext cx="11183112" cy="566928"/>
          </a:xfrm>
          <a:prstGeom prst="roundRect">
            <a:avLst/>
          </a:prstGeom>
          <a:solidFill>
            <a:srgbClr val="FFF4DE"/>
          </a:solidFill>
          <a:ln w="17780">
            <a:solidFill>
              <a:srgbClr val="C18A3B"/>
            </a:solidFill>
          </a:ln>
        </p:spPr>
        <p:style>
          <a:lnRef idx="1">
            <a:schemeClr val="accent1"/>
          </a:lnRef>
          <a:fillRef idx="3">
            <a:schemeClr val="accent1"/>
          </a:fillRef>
          <a:effectRef idx="2">
            <a:schemeClr val="accent1"/>
          </a:effectRef>
          <a:fontRef idx="minor">
            <a:schemeClr val="lt1"/>
          </a:fontRef>
        </p:style>
        <p:txBody>
          <a:bodyPr rtlCol="0" anchor="ctr" tIns="73152" bIns="73152" wrap="square">
            <a:noAutofit/>
          </a:bodyPr>
          <a:lstStyle/>
          <a:p>
            <a:pPr algn="l"/>
            <a:r>
              <a:rPr sz="1400" b="1" i="0">
                <a:solidFill>
                  <a:srgbClr val="7A4D09"/>
                </a:solidFill>
                <a:latin typeface="DejaVu Sans"/>
              </a:rPr>
              <a:t>Tanecik modeli, görülemeyen mikroskobik yapıyı zihinde canlandırmamızı sağlar.</a:t>
            </a:r>
            <a:endParaRPr sz="1400" b="1" i="0">
              <a:latin typeface="DejaVu Sans"/>
            </a:endParaRP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6F1E7"/>
        </a:solidFill>
        <a:effectLst/>
      </p:bgPr>
    </p:bg>
    <p:spTree>
      <p:nvGrpSpPr>
        <p:cNvPr id="1" name=""/>
        <p:cNvGrpSpPr/>
        <p:nvPr/>
      </p:nvGrpSpPr>
      <p:grpSpPr/>
      <p:sp>
        <p:nvSpPr>
          <p:cNvPr id="2" name="Rounded Rectangle 1"/>
          <p:cNvSpPr/>
          <p:nvPr/>
        </p:nvSpPr>
        <p:spPr>
          <a:xfrm>
            <a:off x="457200" y="320040"/>
            <a:ext cx="960120" cy="402336"/>
          </a:xfrm>
          <a:prstGeom prst="roundRect">
            <a:avLst/>
          </a:prstGeom>
          <a:solidFill>
            <a:srgbClr val="0F766E"/>
          </a:solidFill>
          <a:ln w="17780">
            <a:solidFill>
              <a:srgbClr val="0F766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320040"/>
            <a:ext cx="960120" cy="402336"/>
          </a:xfrm>
          <a:prstGeom prst="rect">
            <a:avLst/>
          </a:prstGeom>
          <a:noFill/>
        </p:spPr>
        <p:txBody>
          <a:bodyPr wrap="square" tIns="73152" bIns="73152" anchor="ctr">
            <a:spAutoFit/>
          </a:bodyPr>
          <a:lstStyle/>
          <a:p>
            <a:pPr algn="ctr"/>
            <a:r>
              <a:rPr sz="1700" b="1">
                <a:solidFill>
                  <a:srgbClr val="FFFFFF"/>
                </a:solidFill>
                <a:latin typeface="DejaVu Sans"/>
              </a:rPr>
              <a:t>04</a:t>
            </a:r>
          </a:p>
        </p:txBody>
      </p:sp>
      <p:sp>
        <p:nvSpPr>
          <p:cNvPr id="4" name="TextBox 3"/>
          <p:cNvSpPr txBox="1"/>
          <p:nvPr/>
        </p:nvSpPr>
        <p:spPr>
          <a:xfrm>
            <a:off x="1572768" y="310896"/>
            <a:ext cx="2194560" cy="411480"/>
          </a:xfrm>
          <a:prstGeom prst="rect">
            <a:avLst/>
          </a:prstGeom>
          <a:noFill/>
          <a:ln>
            <a:noFill/>
          </a:ln>
        </p:spPr>
        <p:txBody>
          <a:bodyPr wrap="square" tIns="73152" bIns="73152">
            <a:spAutoFit/>
          </a:bodyPr>
          <a:lstStyle/>
          <a:p>
            <a:pPr algn="l"/>
            <a:r>
              <a:rPr sz="1600" b="1">
                <a:solidFill>
                  <a:srgbClr val="5F6C75"/>
                </a:solidFill>
                <a:latin typeface="DejaVu Sans"/>
              </a:rPr>
              <a:t>KARŞILAŞTIRMA</a:t>
            </a:r>
          </a:p>
        </p:txBody>
      </p:sp>
      <p:sp>
        <p:nvSpPr>
          <p:cNvPr id="5" name="Rectangle 4"/>
          <p:cNvSpPr/>
          <p:nvPr/>
        </p:nvSpPr>
        <p:spPr>
          <a:xfrm>
            <a:off x="457200" y="841248"/>
            <a:ext cx="11247120" cy="18288"/>
          </a:xfrm>
          <a:prstGeom prst="rect">
            <a:avLst/>
          </a:prstGeom>
          <a:solidFill>
            <a:srgbClr val="D7C9B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960120"/>
            <a:ext cx="11201400" cy="512064"/>
          </a:xfrm>
          <a:prstGeom prst="rect">
            <a:avLst/>
          </a:prstGeom>
          <a:noFill/>
          <a:ln>
            <a:noFill/>
          </a:ln>
        </p:spPr>
        <p:txBody>
          <a:bodyPr wrap="square" tIns="73152" bIns="73152">
            <a:noAutofit/>
          </a:bodyPr>
          <a:lstStyle/>
          <a:p>
            <a:pPr algn="l"/>
            <a:r>
              <a:rPr sz="2400" b="1" i="0">
                <a:solidFill>
                  <a:srgbClr val="1F2933"/>
                </a:solidFill>
                <a:latin typeface="DejaVu Sans"/>
              </a:rPr>
              <a:t>Katı, Sıvı ve Gaz Hâllerinin Özellikleri</a:t>
            </a:r>
            <a:endParaRPr sz="2400" b="1" i="0">
              <a:latin typeface="DejaVu Sans"/>
            </a:endParaRPr>
          </a:p>
        </p:txBody>
      </p:sp>
      <p:sp>
        <p:nvSpPr>
          <p:cNvPr id="7" name="TextBox 6"/>
          <p:cNvSpPr txBox="1"/>
          <p:nvPr/>
        </p:nvSpPr>
        <p:spPr>
          <a:xfrm>
            <a:off x="502920" y="1481328"/>
            <a:ext cx="11201400" cy="329184"/>
          </a:xfrm>
          <a:prstGeom prst="rect">
            <a:avLst/>
          </a:prstGeom>
          <a:noFill/>
          <a:ln>
            <a:noFill/>
          </a:ln>
        </p:spPr>
        <p:txBody>
          <a:bodyPr wrap="square" tIns="73152" bIns="73152">
            <a:noAutofit/>
          </a:bodyPr>
          <a:lstStyle/>
          <a:p>
            <a:pPr algn="l"/>
            <a:r>
              <a:rPr sz="1500" b="0" i="0">
                <a:solidFill>
                  <a:srgbClr val="5F6C75"/>
                </a:solidFill>
                <a:latin typeface="DejaVu Sans"/>
              </a:rPr>
              <a:t>Maddenin hâlini belirleyen temel farklar; şekil, hacim, akışkanlık ve tanecik hareketliliğidir.</a:t>
            </a:r>
            <a:endParaRPr sz="1500" b="0" i="0">
              <a:latin typeface="DejaVu Sans"/>
            </a:endParaRPr>
          </a:p>
        </p:txBody>
      </p:sp>
      <p:sp>
        <p:nvSpPr>
          <p:cNvPr id="8" name="Rounded Rectangle 7"/>
          <p:cNvSpPr/>
          <p:nvPr/>
        </p:nvSpPr>
        <p:spPr>
          <a:xfrm>
            <a:off x="502920" y="1965960"/>
            <a:ext cx="6492240" cy="1627632"/>
          </a:xfrm>
          <a:prstGeom prst="roundRect">
            <a:avLst/>
          </a:prstGeom>
          <a:solidFill>
            <a:srgbClr val="FFF9F1"/>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lIns="164592" rIns="164592" tIns="347472" bIns="91440" wrap="square">
            <a:noAutofit/>
          </a:bodyPr>
          <a:lstStyle/>
          <a:p>
            <a:pPr algn="ctr">
              <a:spcAft>
                <a:spcPts val="400"/>
              </a:spcAft>
              <a:defRPr sz="1500">
                <a:solidFill>
                  <a:srgbClr val="1F2933"/>
                </a:solidFill>
                <a:latin typeface="DejaVu Sans"/>
              </a:defRPr>
            </a:pPr>
            <a:r>
              <a:rPr sz="1500" b="0" i="0">
                <a:latin typeface="DejaVu Sans"/>
              </a:rPr>
              <a:t>Katılar belirli şekil ve hacme sahiptir.</a:t>
            </a:r>
            <a:endParaRPr sz="1500" b="0" i="0">
              <a:latin typeface="DejaVu Sans"/>
            </a:endParaRPr>
          </a:p>
          <a:p>
            <a:pPr>
              <a:spcAft>
                <a:spcPts val="400"/>
              </a:spcAft>
              <a:defRPr sz="1500">
                <a:solidFill>
                  <a:srgbClr val="1F2933"/>
                </a:solidFill>
                <a:latin typeface="DejaVu Sans"/>
              </a:defRPr>
            </a:pPr>
            <a:r>
              <a:rPr sz="1500" b="0" i="0">
                <a:latin typeface="DejaVu Sans"/>
              </a:rPr>
              <a:t>Sıvılar belirli hacme sahiptir ancak bulundukları kabın şeklini alır.</a:t>
            </a:r>
            <a:endParaRPr sz="1500" b="0" i="0">
              <a:latin typeface="DejaVu Sans"/>
            </a:endParaRPr>
          </a:p>
          <a:p>
            <a:pPr>
              <a:spcAft>
                <a:spcPts val="400"/>
              </a:spcAft>
              <a:defRPr sz="1500">
                <a:solidFill>
                  <a:srgbClr val="1F2933"/>
                </a:solidFill>
                <a:latin typeface="DejaVu Sans"/>
              </a:defRPr>
            </a:pPr>
            <a:r>
              <a:rPr sz="1500" b="0" i="0">
                <a:latin typeface="DejaVu Sans"/>
              </a:rPr>
              <a:t>Gazlar hem şekil hem hacim bakımından bulundukları kabı doldurur.</a:t>
            </a:r>
            <a:endParaRPr sz="1500" b="0" i="0">
              <a:latin typeface="DejaVu Sans"/>
            </a:endParaRPr>
          </a:p>
        </p:txBody>
      </p:sp>
      <p:sp>
        <p:nvSpPr>
          <p:cNvPr id="9" name="TextBox 8"/>
          <p:cNvSpPr txBox="1"/>
          <p:nvPr/>
        </p:nvSpPr>
        <p:spPr>
          <a:xfrm>
            <a:off x="704088" y="2103120"/>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KISA KARŞILAŞTIRMA</a:t>
            </a:r>
            <a:endParaRPr sz="600" b="1" i="0">
              <a:latin typeface="DejaVu Sans"/>
            </a:endParaRPr>
          </a:p>
        </p:txBody>
      </p:sp>
      <p:sp>
        <p:nvSpPr>
          <p:cNvPr id="10" name="Rounded Rectangle 9"/>
          <p:cNvSpPr/>
          <p:nvPr/>
        </p:nvSpPr>
        <p:spPr>
          <a:xfrm>
            <a:off x="7178040" y="1965960"/>
            <a:ext cx="4507992" cy="1627632"/>
          </a:xfrm>
          <a:prstGeom prst="roundRect">
            <a:avLst/>
          </a:prstGeom>
          <a:solidFill>
            <a:srgbClr val="FFF9F1"/>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1" name="Picture 10" descr="particle_states.png"/>
          <p:cNvPicPr>
            <a:picLocks noChangeAspect="1"/>
          </p:cNvPicPr>
          <p:nvPr/>
        </p:nvPicPr>
        <p:blipFill>
          <a:blip r:embed="rId2"/>
          <a:stretch>
            <a:fillRect/>
          </a:stretch>
        </p:blipFill>
        <p:spPr>
          <a:xfrm>
            <a:off x="8212835" y="2093976"/>
            <a:ext cx="2438400" cy="1371600"/>
          </a:xfrm>
          <a:prstGeom prst="rect">
            <a:avLst/>
          </a:prstGeom>
        </p:spPr>
      </p:pic>
      <p:graphicFrame>
        <p:nvGraphicFramePr>
          <p:cNvPr id="12" name="Table 11"/>
          <p:cNvGraphicFramePr>
            <a:graphicFrameLocks noGrp="1"/>
          </p:cNvGraphicFramePr>
          <p:nvPr/>
        </p:nvGraphicFramePr>
        <p:xfrm>
          <a:off x="502920" y="3840480"/>
          <a:ext cx="11183112" cy="1965960"/>
        </p:xfrm>
        <a:graphic>
          <a:graphicData uri="http://schemas.openxmlformats.org/drawingml/2006/table">
            <a:tbl>
              <a:tblPr firstRow="1" bandRow="1">
                <a:tableStyleId>{5C22544A-7EE6-4342-B048-85BDC9FD1C3A}</a:tableStyleId>
              </a:tblPr>
              <a:tblGrid>
                <a:gridCol w="2795778"/>
                <a:gridCol w="2795778"/>
                <a:gridCol w="2795778"/>
                <a:gridCol w="2795778"/>
              </a:tblGrid>
              <a:tr h="491490">
                <a:tc>
                  <a:txBody>
                    <a:bodyPr/>
                    <a:lstStyle/>
                    <a:p>
                      <a:r>
                        <a:rPr sz="1200" b="1">
                          <a:solidFill>
                            <a:srgbClr val="FFFFFF"/>
                          </a:solidFill>
                          <a:latin typeface="DejaVu Sans"/>
                        </a:rPr>
                        <a:t>Hâl</a:t>
                      </a:r>
                    </a:p>
                  </a:txBody>
                  <a:tcPr>
                    <a:solidFill>
                      <a:srgbClr val="0F766E"/>
                    </a:solidFill>
                  </a:tcPr>
                </a:tc>
                <a:tc>
                  <a:txBody>
                    <a:bodyPr/>
                    <a:lstStyle/>
                    <a:p>
                      <a:r>
                        <a:rPr sz="1200" b="1">
                          <a:solidFill>
                            <a:srgbClr val="FFFFFF"/>
                          </a:solidFill>
                          <a:latin typeface="DejaVu Sans"/>
                        </a:rPr>
                        <a:t>Şekil</a:t>
                      </a:r>
                    </a:p>
                  </a:txBody>
                  <a:tcPr>
                    <a:solidFill>
                      <a:srgbClr val="0F766E"/>
                    </a:solidFill>
                  </a:tcPr>
                </a:tc>
                <a:tc>
                  <a:txBody>
                    <a:bodyPr/>
                    <a:lstStyle/>
                    <a:p>
                      <a:r>
                        <a:rPr sz="1200" b="1">
                          <a:solidFill>
                            <a:srgbClr val="FFFFFF"/>
                          </a:solidFill>
                          <a:latin typeface="DejaVu Sans"/>
                        </a:rPr>
                        <a:t>Hacim</a:t>
                      </a:r>
                    </a:p>
                  </a:txBody>
                  <a:tcPr>
                    <a:solidFill>
                      <a:srgbClr val="0F766E"/>
                    </a:solidFill>
                  </a:tcPr>
                </a:tc>
                <a:tc>
                  <a:txBody>
                    <a:bodyPr/>
                    <a:lstStyle/>
                    <a:p>
                      <a:r>
                        <a:rPr sz="1200" b="1">
                          <a:solidFill>
                            <a:srgbClr val="FFFFFF"/>
                          </a:solidFill>
                          <a:latin typeface="DejaVu Sans"/>
                        </a:rPr>
                        <a:t>Tanecik Hareketi</a:t>
                      </a:r>
                    </a:p>
                  </a:txBody>
                  <a:tcPr>
                    <a:solidFill>
                      <a:srgbClr val="0F766E"/>
                    </a:solidFill>
                  </a:tcPr>
                </a:tc>
              </a:tr>
              <a:tr h="491490">
                <a:tc>
                  <a:txBody>
                    <a:bodyPr/>
                    <a:lstStyle/>
                    <a:p>
                      <a:r>
                        <a:rPr sz="1050">
                          <a:solidFill>
                            <a:srgbClr val="1F2933"/>
                          </a:solidFill>
                          <a:latin typeface="DejaVu Sans"/>
                        </a:rPr>
                        <a:t>Katı</a:t>
                      </a:r>
                    </a:p>
                  </a:txBody>
                  <a:tcPr>
                    <a:solidFill>
                      <a:srgbClr val="FFF9F1"/>
                    </a:solidFill>
                  </a:tcPr>
                </a:tc>
                <a:tc>
                  <a:txBody>
                    <a:bodyPr/>
                    <a:lstStyle/>
                    <a:p>
                      <a:r>
                        <a:rPr sz="1050">
                          <a:solidFill>
                            <a:srgbClr val="1F2933"/>
                          </a:solidFill>
                          <a:latin typeface="DejaVu Sans"/>
                        </a:rPr>
                        <a:t>Belirli</a:t>
                      </a:r>
                    </a:p>
                  </a:txBody>
                  <a:tcPr>
                    <a:solidFill>
                      <a:srgbClr val="FFF9F1"/>
                    </a:solidFill>
                  </a:tcPr>
                </a:tc>
                <a:tc>
                  <a:txBody>
                    <a:bodyPr/>
                    <a:lstStyle/>
                    <a:p>
                      <a:r>
                        <a:rPr sz="1050">
                          <a:solidFill>
                            <a:srgbClr val="1F2933"/>
                          </a:solidFill>
                          <a:latin typeface="DejaVu Sans"/>
                        </a:rPr>
                        <a:t>Belirli</a:t>
                      </a:r>
                    </a:p>
                  </a:txBody>
                  <a:tcPr>
                    <a:solidFill>
                      <a:srgbClr val="FFF9F1"/>
                    </a:solidFill>
                  </a:tcPr>
                </a:tc>
                <a:tc>
                  <a:txBody>
                    <a:bodyPr/>
                    <a:lstStyle/>
                    <a:p>
                      <a:r>
                        <a:rPr sz="1050">
                          <a:solidFill>
                            <a:srgbClr val="1F2933"/>
                          </a:solidFill>
                          <a:latin typeface="DejaVu Sans"/>
                        </a:rPr>
                        <a:t>Titreşim hareketi baskın</a:t>
                      </a:r>
                    </a:p>
                  </a:txBody>
                  <a:tcPr>
                    <a:solidFill>
                      <a:srgbClr val="FFF9F1"/>
                    </a:solidFill>
                  </a:tcPr>
                </a:tc>
              </a:tr>
              <a:tr h="491490">
                <a:tc>
                  <a:txBody>
                    <a:bodyPr/>
                    <a:lstStyle/>
                    <a:p>
                      <a:r>
                        <a:rPr sz="1050">
                          <a:solidFill>
                            <a:srgbClr val="1F2933"/>
                          </a:solidFill>
                          <a:latin typeface="DejaVu Sans"/>
                        </a:rPr>
                        <a:t>Sıvı</a:t>
                      </a:r>
                    </a:p>
                  </a:txBody>
                  <a:tcPr>
                    <a:solidFill>
                      <a:srgbClr val="F2E7D8"/>
                    </a:solidFill>
                  </a:tcPr>
                </a:tc>
                <a:tc>
                  <a:txBody>
                    <a:bodyPr/>
                    <a:lstStyle/>
                    <a:p>
                      <a:r>
                        <a:rPr sz="1050">
                          <a:solidFill>
                            <a:srgbClr val="1F2933"/>
                          </a:solidFill>
                          <a:latin typeface="DejaVu Sans"/>
                        </a:rPr>
                        <a:t>Kabın şeklini alır</a:t>
                      </a:r>
                    </a:p>
                  </a:txBody>
                  <a:tcPr>
                    <a:solidFill>
                      <a:srgbClr val="F2E7D8"/>
                    </a:solidFill>
                  </a:tcPr>
                </a:tc>
                <a:tc>
                  <a:txBody>
                    <a:bodyPr/>
                    <a:lstStyle/>
                    <a:p>
                      <a:r>
                        <a:rPr sz="1050">
                          <a:solidFill>
                            <a:srgbClr val="1F2933"/>
                          </a:solidFill>
                          <a:latin typeface="DejaVu Sans"/>
                        </a:rPr>
                        <a:t>Belirli</a:t>
                      </a:r>
                    </a:p>
                  </a:txBody>
                  <a:tcPr>
                    <a:solidFill>
                      <a:srgbClr val="F2E7D8"/>
                    </a:solidFill>
                  </a:tcPr>
                </a:tc>
                <a:tc>
                  <a:txBody>
                    <a:bodyPr/>
                    <a:lstStyle/>
                    <a:p>
                      <a:r>
                        <a:rPr sz="1050">
                          <a:solidFill>
                            <a:srgbClr val="1F2933"/>
                          </a:solidFill>
                          <a:latin typeface="DejaVu Sans"/>
                        </a:rPr>
                        <a:t>Kayarak yer değiştirir</a:t>
                      </a:r>
                    </a:p>
                  </a:txBody>
                  <a:tcPr>
                    <a:solidFill>
                      <a:srgbClr val="F2E7D8"/>
                    </a:solidFill>
                  </a:tcPr>
                </a:tc>
              </a:tr>
              <a:tr h="491490">
                <a:tc>
                  <a:txBody>
                    <a:bodyPr/>
                    <a:lstStyle/>
                    <a:p>
                      <a:r>
                        <a:rPr sz="1050">
                          <a:solidFill>
                            <a:srgbClr val="1F2933"/>
                          </a:solidFill>
                          <a:latin typeface="DejaVu Sans"/>
                        </a:rPr>
                        <a:t>Gaz</a:t>
                      </a:r>
                    </a:p>
                  </a:txBody>
                  <a:tcPr>
                    <a:solidFill>
                      <a:srgbClr val="FFF9F1"/>
                    </a:solidFill>
                  </a:tcPr>
                </a:tc>
                <a:tc>
                  <a:txBody>
                    <a:bodyPr/>
                    <a:lstStyle/>
                    <a:p>
                      <a:r>
                        <a:rPr sz="1050">
                          <a:solidFill>
                            <a:srgbClr val="1F2933"/>
                          </a:solidFill>
                          <a:latin typeface="DejaVu Sans"/>
                        </a:rPr>
                        <a:t>Kabı doldurur</a:t>
                      </a:r>
                    </a:p>
                  </a:txBody>
                  <a:tcPr>
                    <a:solidFill>
                      <a:srgbClr val="FFF9F1"/>
                    </a:solidFill>
                  </a:tcPr>
                </a:tc>
                <a:tc>
                  <a:txBody>
                    <a:bodyPr/>
                    <a:lstStyle/>
                    <a:p>
                      <a:r>
                        <a:rPr sz="1050">
                          <a:solidFill>
                            <a:srgbClr val="1F2933"/>
                          </a:solidFill>
                          <a:latin typeface="DejaVu Sans"/>
                        </a:rPr>
                        <a:t>Kabın hacmini alır</a:t>
                      </a:r>
                    </a:p>
                  </a:txBody>
                  <a:tcPr>
                    <a:solidFill>
                      <a:srgbClr val="FFF9F1"/>
                    </a:solidFill>
                  </a:tcPr>
                </a:tc>
                <a:tc>
                  <a:txBody>
                    <a:bodyPr/>
                    <a:lstStyle/>
                    <a:p>
                      <a:r>
                        <a:rPr sz="1050">
                          <a:solidFill>
                            <a:srgbClr val="1F2933"/>
                          </a:solidFill>
                          <a:latin typeface="DejaVu Sans"/>
                        </a:rPr>
                        <a:t>Serbest ve hızlı hareket eder</a:t>
                      </a:r>
                    </a:p>
                  </a:txBody>
                  <a:tcPr>
                    <a:solidFill>
                      <a:srgbClr val="FFF9F1"/>
                    </a:solidFill>
                  </a:tcPr>
                </a:tc>
              </a:tr>
            </a:tbl>
          </a:graphicData>
        </a:graphic>
      </p:graphicFrame>
      <p:sp>
        <p:nvSpPr>
          <p:cNvPr id="13" name="Rounded Rectangle 12"/>
          <p:cNvSpPr/>
          <p:nvPr/>
        </p:nvSpPr>
        <p:spPr>
          <a:xfrm>
            <a:off x="502920" y="5925312"/>
            <a:ext cx="11183112" cy="566928"/>
          </a:xfrm>
          <a:prstGeom prst="roundRect">
            <a:avLst/>
          </a:prstGeom>
          <a:solidFill>
            <a:srgbClr val="F2E7D8"/>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04088" y="6053328"/>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YORUM</a:t>
            </a:r>
            <a:endParaRPr sz="600" b="1" i="0">
              <a:latin typeface="DejaVu Sans"/>
            </a:endParaRPr>
          </a:p>
        </p:txBody>
      </p:sp>
      <p:sp>
        <p:nvSpPr>
          <p:cNvPr id="15" name="TextBox 14"/>
          <p:cNvSpPr txBox="1"/>
          <p:nvPr/>
        </p:nvSpPr>
        <p:spPr>
          <a:xfrm>
            <a:off x="704088" y="6254496"/>
            <a:ext cx="10780776" cy="128016"/>
          </a:xfrm>
          <a:prstGeom prst="rect">
            <a:avLst/>
          </a:prstGeom>
          <a:noFill/>
        </p:spPr>
        <p:txBody>
          <a:bodyPr wrap="square" lIns="0" rIns="0" tIns="0" bIns="0">
            <a:noAutofit/>
          </a:bodyPr>
          <a:lstStyle/>
          <a:p>
            <a:pPr>
              <a:spcAft>
                <a:spcPts val="0"/>
              </a:spcAft>
              <a:defRPr sz="1250">
                <a:solidFill>
                  <a:srgbClr val="5F6C75"/>
                </a:solidFill>
                <a:latin typeface="DejaVu Sans"/>
              </a:defRPr>
            </a:pPr>
            <a:r>
              <a:rPr sz="800" b="0" i="0">
                <a:latin typeface="DejaVu Sans"/>
              </a:rPr>
              <a:t>Katıdan gaza doğru gidildikçe tanecikler arası boşluk artar, çekim zayıflar ve sıkıştırılabilirlik artar. Bu değişim, hal değişimlerinin neden belirli yönlerde gerçekleştiğini anlamaya yardımcı olur.</a:t>
            </a:r>
            <a:endParaRPr sz="800" b="0" i="0">
              <a:latin typeface="DejaVu Sans"/>
            </a:endParaRP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6F1E7"/>
        </a:solidFill>
        <a:effectLst/>
      </p:bgPr>
    </p:bg>
    <p:spTree>
      <p:nvGrpSpPr>
        <p:cNvPr id="1" name=""/>
        <p:cNvGrpSpPr/>
        <p:nvPr/>
      </p:nvGrpSpPr>
      <p:grpSpPr/>
      <p:sp>
        <p:nvSpPr>
          <p:cNvPr id="2" name="Rounded Rectangle 1"/>
          <p:cNvSpPr/>
          <p:nvPr/>
        </p:nvSpPr>
        <p:spPr>
          <a:xfrm>
            <a:off x="457200" y="320040"/>
            <a:ext cx="960120" cy="402336"/>
          </a:xfrm>
          <a:prstGeom prst="roundRect">
            <a:avLst/>
          </a:prstGeom>
          <a:solidFill>
            <a:srgbClr val="0F766E"/>
          </a:solidFill>
          <a:ln w="17780">
            <a:solidFill>
              <a:srgbClr val="0F766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320040"/>
            <a:ext cx="960120" cy="402336"/>
          </a:xfrm>
          <a:prstGeom prst="rect">
            <a:avLst/>
          </a:prstGeom>
          <a:noFill/>
        </p:spPr>
        <p:txBody>
          <a:bodyPr wrap="square" tIns="73152" bIns="73152" anchor="ctr">
            <a:spAutoFit/>
          </a:bodyPr>
          <a:lstStyle/>
          <a:p>
            <a:pPr algn="ctr"/>
            <a:r>
              <a:rPr sz="1700" b="1">
                <a:solidFill>
                  <a:srgbClr val="FFFFFF"/>
                </a:solidFill>
                <a:latin typeface="DejaVu Sans"/>
              </a:rPr>
              <a:t>05</a:t>
            </a:r>
          </a:p>
        </p:txBody>
      </p:sp>
      <p:sp>
        <p:nvSpPr>
          <p:cNvPr id="4" name="TextBox 3"/>
          <p:cNvSpPr txBox="1"/>
          <p:nvPr/>
        </p:nvSpPr>
        <p:spPr>
          <a:xfrm>
            <a:off x="1572768" y="310896"/>
            <a:ext cx="2194560" cy="411480"/>
          </a:xfrm>
          <a:prstGeom prst="rect">
            <a:avLst/>
          </a:prstGeom>
          <a:noFill/>
          <a:ln>
            <a:noFill/>
          </a:ln>
        </p:spPr>
        <p:txBody>
          <a:bodyPr wrap="square" tIns="73152" bIns="73152">
            <a:spAutoFit/>
          </a:bodyPr>
          <a:lstStyle/>
          <a:p>
            <a:pPr algn="l"/>
            <a:r>
              <a:rPr sz="1600" b="1">
                <a:solidFill>
                  <a:srgbClr val="5F6C75"/>
                </a:solidFill>
                <a:latin typeface="DejaVu Sans"/>
              </a:rPr>
              <a:t>TEMEL KAVRAMLAR</a:t>
            </a:r>
          </a:p>
        </p:txBody>
      </p:sp>
      <p:sp>
        <p:nvSpPr>
          <p:cNvPr id="5" name="Rectangle 4"/>
          <p:cNvSpPr/>
          <p:nvPr/>
        </p:nvSpPr>
        <p:spPr>
          <a:xfrm>
            <a:off x="457200" y="841248"/>
            <a:ext cx="11247120" cy="18288"/>
          </a:xfrm>
          <a:prstGeom prst="rect">
            <a:avLst/>
          </a:prstGeom>
          <a:solidFill>
            <a:srgbClr val="D7C9B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960120"/>
            <a:ext cx="11201400" cy="512064"/>
          </a:xfrm>
          <a:prstGeom prst="rect">
            <a:avLst/>
          </a:prstGeom>
          <a:noFill/>
          <a:ln>
            <a:noFill/>
          </a:ln>
        </p:spPr>
        <p:txBody>
          <a:bodyPr wrap="square" tIns="73152" bIns="73152">
            <a:noAutofit/>
          </a:bodyPr>
          <a:lstStyle/>
          <a:p>
            <a:pPr algn="l"/>
            <a:r>
              <a:rPr sz="2400" b="1" i="0">
                <a:solidFill>
                  <a:srgbClr val="1F2933"/>
                </a:solidFill>
                <a:latin typeface="DejaVu Sans"/>
              </a:rPr>
              <a:t>Isı ve Sıcaklık Aynı Şey Değildir</a:t>
            </a:r>
            <a:endParaRPr sz="2400" b="1" i="0">
              <a:latin typeface="DejaVu Sans"/>
            </a:endParaRPr>
          </a:p>
        </p:txBody>
      </p:sp>
      <p:sp>
        <p:nvSpPr>
          <p:cNvPr id="7" name="TextBox 6"/>
          <p:cNvSpPr txBox="1"/>
          <p:nvPr/>
        </p:nvSpPr>
        <p:spPr>
          <a:xfrm>
            <a:off x="502920" y="1481328"/>
            <a:ext cx="11201400" cy="329184"/>
          </a:xfrm>
          <a:prstGeom prst="rect">
            <a:avLst/>
          </a:prstGeom>
          <a:noFill/>
          <a:ln>
            <a:noFill/>
          </a:ln>
        </p:spPr>
        <p:txBody>
          <a:bodyPr wrap="square" tIns="73152" bIns="73152">
            <a:noAutofit/>
          </a:bodyPr>
          <a:lstStyle/>
          <a:p>
            <a:pPr algn="l"/>
            <a:r>
              <a:rPr sz="1500" b="0" i="0">
                <a:solidFill>
                  <a:srgbClr val="5F6C75"/>
                </a:solidFill>
                <a:latin typeface="DejaVu Sans"/>
              </a:rPr>
              <a:t>Bu iki kavram günlük dilde karıştırılsa da fizikte farklı anlamlara sahiptir.</a:t>
            </a:r>
            <a:endParaRPr sz="1500" b="0" i="0">
              <a:latin typeface="DejaVu Sans"/>
            </a:endParaRPr>
          </a:p>
        </p:txBody>
      </p:sp>
      <p:sp>
        <p:nvSpPr>
          <p:cNvPr id="8" name="Rounded Rectangle 7"/>
          <p:cNvSpPr/>
          <p:nvPr/>
        </p:nvSpPr>
        <p:spPr>
          <a:xfrm>
            <a:off x="502920" y="1901952"/>
            <a:ext cx="3977639" cy="1901952"/>
          </a:xfrm>
          <a:prstGeom prst="roundRect">
            <a:avLst/>
          </a:prstGeom>
          <a:solidFill>
            <a:srgbClr val="FFF9F1"/>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lIns="182880" rIns="164592" tIns="384048" bIns="128016" wrap="square">
            <a:noAutofit/>
          </a:bodyPr>
          <a:lstStyle/>
          <a:p>
            <a:pPr algn="ctr">
              <a:spcAft>
                <a:spcPts val="500"/>
              </a:spcAft>
              <a:defRPr sz="1600">
                <a:solidFill>
                  <a:srgbClr val="1F2933"/>
                </a:solidFill>
                <a:latin typeface="DejaVu Sans"/>
              </a:defRPr>
            </a:pPr>
            <a:r>
              <a:rPr sz="1600" b="0" i="0">
                <a:latin typeface="DejaVu Sans"/>
              </a:rPr>
              <a:t>Isı, sıcaklık farkı nedeniyle aktarılan enerjidir.</a:t>
            </a:r>
            <a:endParaRPr sz="1600" b="0" i="0">
              <a:latin typeface="DejaVu Sans"/>
            </a:endParaRPr>
          </a:p>
          <a:p>
            <a:pPr>
              <a:spcAft>
                <a:spcPts val="500"/>
              </a:spcAft>
              <a:defRPr sz="1600">
                <a:solidFill>
                  <a:srgbClr val="1F2933"/>
                </a:solidFill>
                <a:latin typeface="DejaVu Sans"/>
              </a:defRPr>
            </a:pPr>
            <a:r>
              <a:rPr sz="1600" b="0" i="0">
                <a:latin typeface="DejaVu Sans"/>
              </a:rPr>
              <a:t>Sıcaklık, taneciklerin ortalama kinetik enerjisinin ölçüsüdür.</a:t>
            </a:r>
            <a:endParaRPr sz="1600" b="0" i="0">
              <a:latin typeface="DejaVu Sans"/>
            </a:endParaRPr>
          </a:p>
          <a:p>
            <a:pPr>
              <a:spcAft>
                <a:spcPts val="500"/>
              </a:spcAft>
              <a:defRPr sz="1600">
                <a:solidFill>
                  <a:srgbClr val="1F2933"/>
                </a:solidFill>
                <a:latin typeface="DejaVu Sans"/>
              </a:defRPr>
            </a:pPr>
            <a:r>
              <a:rPr sz="1600" b="0" i="0">
                <a:latin typeface="DejaVu Sans"/>
              </a:rPr>
              <a:t>Birimler farklıdır: ısı için joule veya kalori, sıcaklık için derece Celsius kullanılır.</a:t>
            </a:r>
            <a:endParaRPr sz="1600" b="0" i="0">
              <a:latin typeface="DejaVu Sans"/>
            </a:endParaRPr>
          </a:p>
        </p:txBody>
      </p:sp>
      <p:sp>
        <p:nvSpPr>
          <p:cNvPr id="9" name="TextBox 8"/>
          <p:cNvSpPr txBox="1"/>
          <p:nvPr/>
        </p:nvSpPr>
        <p:spPr>
          <a:xfrm>
            <a:off x="704088" y="2048256"/>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ANA NOKTALAR</a:t>
            </a:r>
            <a:endParaRPr sz="600" b="1" i="0">
              <a:latin typeface="DejaVu Sans"/>
            </a:endParaRPr>
          </a:p>
        </p:txBody>
      </p:sp>
      <p:sp>
        <p:nvSpPr>
          <p:cNvPr id="10" name="Rounded Rectangle 9"/>
          <p:cNvSpPr/>
          <p:nvPr/>
        </p:nvSpPr>
        <p:spPr>
          <a:xfrm>
            <a:off x="502920" y="3950208"/>
            <a:ext cx="3977639" cy="804672"/>
          </a:xfrm>
          <a:prstGeom prst="roundRect">
            <a:avLst/>
          </a:prstGeom>
          <a:solidFill>
            <a:srgbClr val="F2E7D8"/>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04088" y="4078224"/>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AÇIKLAMA 1</a:t>
            </a:r>
            <a:endParaRPr sz="600" b="1" i="0">
              <a:latin typeface="DejaVu Sans"/>
            </a:endParaRPr>
          </a:p>
        </p:txBody>
      </p:sp>
      <p:sp>
        <p:nvSpPr>
          <p:cNvPr id="12" name="TextBox 11"/>
          <p:cNvSpPr txBox="1"/>
          <p:nvPr/>
        </p:nvSpPr>
        <p:spPr>
          <a:xfrm>
            <a:off x="704088" y="4279392"/>
            <a:ext cx="3575303" cy="365760"/>
          </a:xfrm>
          <a:prstGeom prst="rect">
            <a:avLst/>
          </a:prstGeom>
          <a:noFill/>
        </p:spPr>
        <p:txBody>
          <a:bodyPr wrap="square" lIns="0" rIns="0" tIns="0" bIns="0">
            <a:noAutofit/>
          </a:bodyPr>
          <a:lstStyle/>
          <a:p>
            <a:pPr>
              <a:spcAft>
                <a:spcPts val="0"/>
              </a:spcAft>
              <a:defRPr sz="1250">
                <a:solidFill>
                  <a:srgbClr val="5F6C75"/>
                </a:solidFill>
                <a:latin typeface="DejaVu Sans"/>
              </a:defRPr>
            </a:pPr>
            <a:r>
              <a:rPr sz="1000" b="0" i="0">
                <a:latin typeface="DejaVu Sans"/>
              </a:rPr>
              <a:t>Bir madde ısı aldığında her zaman sıcaklığı artmayabilir. Eğer aldığı enerji hal değişimine harcanıyorsa sıcaklık sabit kalır.</a:t>
            </a:r>
            <a:endParaRPr sz="1000" b="0" i="0">
              <a:latin typeface="DejaVu Sans"/>
            </a:endParaRPr>
          </a:p>
        </p:txBody>
      </p:sp>
      <p:sp>
        <p:nvSpPr>
          <p:cNvPr id="13" name="Rounded Rectangle 12"/>
          <p:cNvSpPr/>
          <p:nvPr/>
        </p:nvSpPr>
        <p:spPr>
          <a:xfrm>
            <a:off x="502920" y="4882896"/>
            <a:ext cx="3977639" cy="804672"/>
          </a:xfrm>
          <a:prstGeom prst="roundRect">
            <a:avLst/>
          </a:prstGeom>
          <a:solidFill>
            <a:srgbClr val="F2E7D8"/>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04088" y="5010912"/>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AÇIKLAMA 2</a:t>
            </a:r>
            <a:endParaRPr sz="600" b="1" i="0">
              <a:latin typeface="DejaVu Sans"/>
            </a:endParaRPr>
          </a:p>
        </p:txBody>
      </p:sp>
      <p:sp>
        <p:nvSpPr>
          <p:cNvPr id="15" name="TextBox 14"/>
          <p:cNvSpPr txBox="1"/>
          <p:nvPr/>
        </p:nvSpPr>
        <p:spPr>
          <a:xfrm>
            <a:off x="704088" y="5212080"/>
            <a:ext cx="3575303" cy="365760"/>
          </a:xfrm>
          <a:prstGeom prst="rect">
            <a:avLst/>
          </a:prstGeom>
          <a:noFill/>
        </p:spPr>
        <p:txBody>
          <a:bodyPr wrap="square" lIns="0" rIns="0" tIns="0" bIns="0">
            <a:noAutofit/>
          </a:bodyPr>
          <a:lstStyle/>
          <a:p>
            <a:pPr>
              <a:spcAft>
                <a:spcPts val="0"/>
              </a:spcAft>
              <a:defRPr sz="1250">
                <a:solidFill>
                  <a:srgbClr val="5F6C75"/>
                </a:solidFill>
                <a:latin typeface="DejaVu Sans"/>
              </a:defRPr>
            </a:pPr>
            <a:r>
              <a:rPr sz="1300" b="0" i="0">
                <a:latin typeface="DejaVu Sans"/>
              </a:rPr>
              <a:t>Bu ayrım, grafik yorumlama ve işlem sorularında en kritik noktalardan biridir.</a:t>
            </a:r>
            <a:endParaRPr sz="1300" b="0" i="0">
              <a:latin typeface="DejaVu Sans"/>
            </a:endParaRPr>
          </a:p>
        </p:txBody>
      </p:sp>
      <p:sp>
        <p:nvSpPr>
          <p:cNvPr id="16" name="Rounded Rectangle 15"/>
          <p:cNvSpPr/>
          <p:nvPr/>
        </p:nvSpPr>
        <p:spPr>
          <a:xfrm>
            <a:off x="4645152" y="1901952"/>
            <a:ext cx="7040880" cy="3968496"/>
          </a:xfrm>
          <a:prstGeom prst="roundRect">
            <a:avLst/>
          </a:prstGeom>
          <a:solidFill>
            <a:srgbClr val="FFF9F1"/>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7" name="Picture 16" descr="heat_vs_temperature.png"/>
          <p:cNvPicPr>
            <a:picLocks noChangeAspect="1"/>
          </p:cNvPicPr>
          <p:nvPr/>
        </p:nvPicPr>
        <p:blipFill>
          <a:blip r:embed="rId2"/>
          <a:stretch>
            <a:fillRect/>
          </a:stretch>
        </p:blipFill>
        <p:spPr>
          <a:xfrm>
            <a:off x="4865624" y="2029968"/>
            <a:ext cx="6599935" cy="3712463"/>
          </a:xfrm>
          <a:prstGeom prst="rect">
            <a:avLst/>
          </a:prstGeom>
        </p:spPr>
      </p:pic>
      <p:sp>
        <p:nvSpPr>
          <p:cNvPr id="18" name="Rounded Rectangle 17"/>
          <p:cNvSpPr/>
          <p:nvPr/>
        </p:nvSpPr>
        <p:spPr>
          <a:xfrm>
            <a:off x="502920" y="6053328"/>
            <a:ext cx="11183112" cy="566928"/>
          </a:xfrm>
          <a:prstGeom prst="roundRect">
            <a:avLst/>
          </a:prstGeom>
          <a:solidFill>
            <a:srgbClr val="FFF4DE"/>
          </a:solidFill>
          <a:ln w="17780">
            <a:solidFill>
              <a:srgbClr val="C18A3B"/>
            </a:solidFill>
          </a:ln>
        </p:spPr>
        <p:style>
          <a:lnRef idx="1">
            <a:schemeClr val="accent1"/>
          </a:lnRef>
          <a:fillRef idx="3">
            <a:schemeClr val="accent1"/>
          </a:fillRef>
          <a:effectRef idx="2">
            <a:schemeClr val="accent1"/>
          </a:effectRef>
          <a:fontRef idx="minor">
            <a:schemeClr val="lt1"/>
          </a:fontRef>
        </p:style>
        <p:txBody>
          <a:bodyPr rtlCol="0" anchor="ctr" tIns="73152" bIns="73152" wrap="square">
            <a:noAutofit/>
          </a:bodyPr>
          <a:lstStyle/>
          <a:p>
            <a:pPr algn="l"/>
            <a:r>
              <a:rPr sz="1400" b="1" i="0">
                <a:solidFill>
                  <a:srgbClr val="7A4D09"/>
                </a:solidFill>
                <a:latin typeface="DejaVu Sans"/>
              </a:rPr>
              <a:t>Sınavlarda en sık yapılan hata, ısı ile sıcaklığı eş anlamlı kabul etmektir.</a:t>
            </a:r>
            <a:endParaRPr sz="1400" b="1" i="0">
              <a:latin typeface="DejaVu Sans"/>
            </a:endParaRP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6F1E7"/>
        </a:solidFill>
        <a:effectLst/>
      </p:bgPr>
    </p:bg>
    <p:spTree>
      <p:nvGrpSpPr>
        <p:cNvPr id="1" name=""/>
        <p:cNvGrpSpPr/>
        <p:nvPr/>
      </p:nvGrpSpPr>
      <p:grpSpPr/>
      <p:sp>
        <p:nvSpPr>
          <p:cNvPr id="2" name="Rounded Rectangle 1"/>
          <p:cNvSpPr/>
          <p:nvPr/>
        </p:nvSpPr>
        <p:spPr>
          <a:xfrm>
            <a:off x="457200" y="320040"/>
            <a:ext cx="960120" cy="402336"/>
          </a:xfrm>
          <a:prstGeom prst="roundRect">
            <a:avLst/>
          </a:prstGeom>
          <a:solidFill>
            <a:srgbClr val="0F766E"/>
          </a:solidFill>
          <a:ln w="17780">
            <a:solidFill>
              <a:srgbClr val="0F766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320040"/>
            <a:ext cx="960120" cy="402336"/>
          </a:xfrm>
          <a:prstGeom prst="rect">
            <a:avLst/>
          </a:prstGeom>
          <a:noFill/>
        </p:spPr>
        <p:txBody>
          <a:bodyPr wrap="square" tIns="73152" bIns="73152" anchor="ctr">
            <a:spAutoFit/>
          </a:bodyPr>
          <a:lstStyle/>
          <a:p>
            <a:pPr algn="ctr"/>
            <a:r>
              <a:rPr sz="1700" b="1">
                <a:solidFill>
                  <a:srgbClr val="FFFFFF"/>
                </a:solidFill>
                <a:latin typeface="DejaVu Sans"/>
              </a:rPr>
              <a:t>06</a:t>
            </a:r>
          </a:p>
        </p:txBody>
      </p:sp>
      <p:sp>
        <p:nvSpPr>
          <p:cNvPr id="4" name="TextBox 3"/>
          <p:cNvSpPr txBox="1"/>
          <p:nvPr/>
        </p:nvSpPr>
        <p:spPr>
          <a:xfrm>
            <a:off x="1572768" y="310896"/>
            <a:ext cx="2194560" cy="411480"/>
          </a:xfrm>
          <a:prstGeom prst="rect">
            <a:avLst/>
          </a:prstGeom>
          <a:noFill/>
          <a:ln>
            <a:noFill/>
          </a:ln>
        </p:spPr>
        <p:txBody>
          <a:bodyPr wrap="square" tIns="73152" bIns="73152">
            <a:spAutoFit/>
          </a:bodyPr>
          <a:lstStyle/>
          <a:p>
            <a:pPr algn="l"/>
            <a:r>
              <a:rPr sz="1600" b="1">
                <a:solidFill>
                  <a:srgbClr val="5F6C75"/>
                </a:solidFill>
                <a:latin typeface="DejaVu Sans"/>
              </a:rPr>
              <a:t>TANIM</a:t>
            </a:r>
          </a:p>
        </p:txBody>
      </p:sp>
      <p:sp>
        <p:nvSpPr>
          <p:cNvPr id="5" name="Rectangle 4"/>
          <p:cNvSpPr/>
          <p:nvPr/>
        </p:nvSpPr>
        <p:spPr>
          <a:xfrm>
            <a:off x="457200" y="841248"/>
            <a:ext cx="11247120" cy="18288"/>
          </a:xfrm>
          <a:prstGeom prst="rect">
            <a:avLst/>
          </a:prstGeom>
          <a:solidFill>
            <a:srgbClr val="D7C9B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960120"/>
            <a:ext cx="11201400" cy="512064"/>
          </a:xfrm>
          <a:prstGeom prst="rect">
            <a:avLst/>
          </a:prstGeom>
          <a:noFill/>
          <a:ln>
            <a:noFill/>
          </a:ln>
        </p:spPr>
        <p:txBody>
          <a:bodyPr wrap="square" tIns="73152" bIns="73152">
            <a:noAutofit/>
          </a:bodyPr>
          <a:lstStyle/>
          <a:p>
            <a:pPr algn="l"/>
            <a:r>
              <a:rPr sz="2400" b="1" i="0">
                <a:solidFill>
                  <a:srgbClr val="1F2933"/>
                </a:solidFill>
                <a:latin typeface="DejaVu Sans"/>
              </a:rPr>
              <a:t>Hal Değişimi Nedir?</a:t>
            </a:r>
            <a:endParaRPr sz="2400" b="1" i="0">
              <a:latin typeface="DejaVu Sans"/>
            </a:endParaRPr>
          </a:p>
        </p:txBody>
      </p:sp>
      <p:sp>
        <p:nvSpPr>
          <p:cNvPr id="7" name="TextBox 6"/>
          <p:cNvSpPr txBox="1"/>
          <p:nvPr/>
        </p:nvSpPr>
        <p:spPr>
          <a:xfrm>
            <a:off x="502920" y="1481328"/>
            <a:ext cx="11201400" cy="329184"/>
          </a:xfrm>
          <a:prstGeom prst="rect">
            <a:avLst/>
          </a:prstGeom>
          <a:noFill/>
          <a:ln>
            <a:noFill/>
          </a:ln>
        </p:spPr>
        <p:txBody>
          <a:bodyPr wrap="square" tIns="73152" bIns="73152">
            <a:noAutofit/>
          </a:bodyPr>
          <a:lstStyle/>
          <a:p>
            <a:pPr algn="l"/>
            <a:r>
              <a:rPr sz="1500" b="0" i="0">
                <a:solidFill>
                  <a:srgbClr val="5F6C75"/>
                </a:solidFill>
                <a:latin typeface="DejaVu Sans"/>
              </a:rPr>
              <a:t>Bir maddenin kimliği değişmeden yalnızca fiziksel hâlinin değişmesine hal değişimi denir.</a:t>
            </a:r>
            <a:endParaRPr sz="1500" b="0" i="0">
              <a:latin typeface="DejaVu Sans"/>
            </a:endParaRPr>
          </a:p>
        </p:txBody>
      </p:sp>
      <p:sp>
        <p:nvSpPr>
          <p:cNvPr id="8" name="Rounded Rectangle 7"/>
          <p:cNvSpPr/>
          <p:nvPr/>
        </p:nvSpPr>
        <p:spPr>
          <a:xfrm>
            <a:off x="502920" y="1901952"/>
            <a:ext cx="3977639" cy="1901952"/>
          </a:xfrm>
          <a:prstGeom prst="roundRect">
            <a:avLst/>
          </a:prstGeom>
          <a:solidFill>
            <a:srgbClr val="FFF9F1"/>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lIns="182880" rIns="164592" tIns="384048" bIns="128016" wrap="square">
            <a:noAutofit/>
          </a:bodyPr>
          <a:lstStyle/>
          <a:p>
            <a:pPr algn="ctr">
              <a:spcAft>
                <a:spcPts val="500"/>
              </a:spcAft>
              <a:defRPr sz="1600">
                <a:solidFill>
                  <a:srgbClr val="1F2933"/>
                </a:solidFill>
                <a:latin typeface="DejaVu Sans"/>
              </a:defRPr>
            </a:pPr>
            <a:r>
              <a:rPr sz="1600" b="0" i="0">
                <a:latin typeface="DejaVu Sans"/>
              </a:rPr>
              <a:t>Kimyasal yapıda değişim yoktur.</a:t>
            </a:r>
            <a:endParaRPr sz="1600" b="0" i="0">
              <a:latin typeface="DejaVu Sans"/>
            </a:endParaRPr>
          </a:p>
          <a:p>
            <a:pPr>
              <a:spcAft>
                <a:spcPts val="500"/>
              </a:spcAft>
              <a:defRPr sz="1600">
                <a:solidFill>
                  <a:srgbClr val="1F2933"/>
                </a:solidFill>
                <a:latin typeface="DejaVu Sans"/>
              </a:defRPr>
            </a:pPr>
            <a:r>
              <a:rPr sz="1600" b="0" i="0">
                <a:latin typeface="DejaVu Sans"/>
              </a:rPr>
              <a:t>Tanecikler arası düzen ve uzaklık değişir.</a:t>
            </a:r>
            <a:endParaRPr sz="1600" b="0" i="0">
              <a:latin typeface="DejaVu Sans"/>
            </a:endParaRPr>
          </a:p>
          <a:p>
            <a:pPr>
              <a:spcAft>
                <a:spcPts val="500"/>
              </a:spcAft>
              <a:defRPr sz="1600">
                <a:solidFill>
                  <a:srgbClr val="1F2933"/>
                </a:solidFill>
                <a:latin typeface="DejaVu Sans"/>
              </a:defRPr>
            </a:pPr>
            <a:r>
              <a:rPr sz="1600" b="0" i="0">
                <a:latin typeface="DejaVu Sans"/>
              </a:rPr>
              <a:t>Enerji alışverişi sürecin yönünü belirler.</a:t>
            </a:r>
            <a:endParaRPr sz="1600" b="0" i="0">
              <a:latin typeface="DejaVu Sans"/>
            </a:endParaRPr>
          </a:p>
        </p:txBody>
      </p:sp>
      <p:sp>
        <p:nvSpPr>
          <p:cNvPr id="9" name="TextBox 8"/>
          <p:cNvSpPr txBox="1"/>
          <p:nvPr/>
        </p:nvSpPr>
        <p:spPr>
          <a:xfrm>
            <a:off x="704088" y="2048256"/>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ANA NOKTALAR</a:t>
            </a:r>
            <a:endParaRPr sz="600" b="1" i="0">
              <a:latin typeface="DejaVu Sans"/>
            </a:endParaRPr>
          </a:p>
        </p:txBody>
      </p:sp>
      <p:sp>
        <p:nvSpPr>
          <p:cNvPr id="10" name="Rounded Rectangle 9"/>
          <p:cNvSpPr/>
          <p:nvPr/>
        </p:nvSpPr>
        <p:spPr>
          <a:xfrm>
            <a:off x="502920" y="3950208"/>
            <a:ext cx="3977639" cy="804672"/>
          </a:xfrm>
          <a:prstGeom prst="roundRect">
            <a:avLst/>
          </a:prstGeom>
          <a:solidFill>
            <a:srgbClr val="F2E7D8"/>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04088" y="4078224"/>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AÇIKLAMA 1</a:t>
            </a:r>
            <a:endParaRPr sz="600" b="1" i="0">
              <a:latin typeface="DejaVu Sans"/>
            </a:endParaRPr>
          </a:p>
        </p:txBody>
      </p:sp>
      <p:sp>
        <p:nvSpPr>
          <p:cNvPr id="12" name="TextBox 11"/>
          <p:cNvSpPr txBox="1"/>
          <p:nvPr/>
        </p:nvSpPr>
        <p:spPr>
          <a:xfrm>
            <a:off x="704088" y="4279392"/>
            <a:ext cx="3575303" cy="365760"/>
          </a:xfrm>
          <a:prstGeom prst="rect">
            <a:avLst/>
          </a:prstGeom>
          <a:noFill/>
        </p:spPr>
        <p:txBody>
          <a:bodyPr wrap="square" lIns="0" rIns="0" tIns="0" bIns="0">
            <a:noAutofit/>
          </a:bodyPr>
          <a:lstStyle/>
          <a:p>
            <a:pPr>
              <a:spcAft>
                <a:spcPts val="0"/>
              </a:spcAft>
              <a:defRPr sz="1250">
                <a:solidFill>
                  <a:srgbClr val="5F6C75"/>
                </a:solidFill>
                <a:latin typeface="DejaVu Sans"/>
              </a:defRPr>
            </a:pPr>
            <a:r>
              <a:rPr sz="900" b="0" i="0">
                <a:latin typeface="DejaVu Sans"/>
              </a:rPr>
              <a:t>Örneğin buzun suya dönüşmesi yeni bir madde oluştuğu anlamına gelmez; yalnızca fiziksel hâl değişmiştir. Bu nedenle erime, donma, buharlaşma gibi olaylar fiziksel değişimdir.</a:t>
            </a:r>
            <a:endParaRPr sz="900" b="0" i="0">
              <a:latin typeface="DejaVu Sans"/>
            </a:endParaRPr>
          </a:p>
        </p:txBody>
      </p:sp>
      <p:sp>
        <p:nvSpPr>
          <p:cNvPr id="13" name="Rounded Rectangle 12"/>
          <p:cNvSpPr/>
          <p:nvPr/>
        </p:nvSpPr>
        <p:spPr>
          <a:xfrm>
            <a:off x="502920" y="4882896"/>
            <a:ext cx="3977639" cy="804672"/>
          </a:xfrm>
          <a:prstGeom prst="roundRect">
            <a:avLst/>
          </a:prstGeom>
          <a:solidFill>
            <a:srgbClr val="F2E7D8"/>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04088" y="5010912"/>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AÇIKLAMA 2</a:t>
            </a:r>
            <a:endParaRPr sz="600" b="1" i="0">
              <a:latin typeface="DejaVu Sans"/>
            </a:endParaRPr>
          </a:p>
        </p:txBody>
      </p:sp>
      <p:sp>
        <p:nvSpPr>
          <p:cNvPr id="15" name="TextBox 14"/>
          <p:cNvSpPr txBox="1"/>
          <p:nvPr/>
        </p:nvSpPr>
        <p:spPr>
          <a:xfrm>
            <a:off x="704088" y="5212080"/>
            <a:ext cx="3575303" cy="365760"/>
          </a:xfrm>
          <a:prstGeom prst="rect">
            <a:avLst/>
          </a:prstGeom>
          <a:noFill/>
        </p:spPr>
        <p:txBody>
          <a:bodyPr wrap="square" lIns="0" rIns="0" tIns="0" bIns="0">
            <a:noAutofit/>
          </a:bodyPr>
          <a:lstStyle/>
          <a:p>
            <a:pPr>
              <a:spcAft>
                <a:spcPts val="0"/>
              </a:spcAft>
              <a:defRPr sz="1250">
                <a:solidFill>
                  <a:srgbClr val="5F6C75"/>
                </a:solidFill>
                <a:latin typeface="DejaVu Sans"/>
              </a:defRPr>
            </a:pPr>
            <a:r>
              <a:rPr sz="1000" b="0" i="0">
                <a:latin typeface="DejaVu Sans"/>
              </a:rPr>
              <a:t>Hal değişimi sırasında enerji, çoğunlukla tanecikler arası bağları zayıflatmak veya güçlendirmek için kullanılır.</a:t>
            </a:r>
            <a:endParaRPr sz="1000" b="0" i="0">
              <a:latin typeface="DejaVu Sans"/>
            </a:endParaRPr>
          </a:p>
        </p:txBody>
      </p:sp>
      <p:sp>
        <p:nvSpPr>
          <p:cNvPr id="16" name="Rounded Rectangle 15"/>
          <p:cNvSpPr/>
          <p:nvPr/>
        </p:nvSpPr>
        <p:spPr>
          <a:xfrm>
            <a:off x="4645152" y="1901952"/>
            <a:ext cx="7040880" cy="3968496"/>
          </a:xfrm>
          <a:prstGeom prst="roundRect">
            <a:avLst/>
          </a:prstGeom>
          <a:solidFill>
            <a:srgbClr val="FFF9F1"/>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7" name="Picture 16" descr="phase_cycle.png"/>
          <p:cNvPicPr>
            <a:picLocks noChangeAspect="1"/>
          </p:cNvPicPr>
          <p:nvPr/>
        </p:nvPicPr>
        <p:blipFill>
          <a:blip r:embed="rId2"/>
          <a:stretch>
            <a:fillRect/>
          </a:stretch>
        </p:blipFill>
        <p:spPr>
          <a:xfrm>
            <a:off x="4865624" y="2029968"/>
            <a:ext cx="6599935" cy="3712463"/>
          </a:xfrm>
          <a:prstGeom prst="rect">
            <a:avLst/>
          </a:prstGeom>
        </p:spPr>
      </p:pic>
      <p:sp>
        <p:nvSpPr>
          <p:cNvPr id="18" name="Rounded Rectangle 17"/>
          <p:cNvSpPr/>
          <p:nvPr/>
        </p:nvSpPr>
        <p:spPr>
          <a:xfrm>
            <a:off x="502920" y="6053328"/>
            <a:ext cx="11183112" cy="566928"/>
          </a:xfrm>
          <a:prstGeom prst="roundRect">
            <a:avLst/>
          </a:prstGeom>
          <a:solidFill>
            <a:srgbClr val="FFF4DE"/>
          </a:solidFill>
          <a:ln w="17780">
            <a:solidFill>
              <a:srgbClr val="C18A3B"/>
            </a:solidFill>
          </a:ln>
        </p:spPr>
        <p:style>
          <a:lnRef idx="1">
            <a:schemeClr val="accent1"/>
          </a:lnRef>
          <a:fillRef idx="3">
            <a:schemeClr val="accent1"/>
          </a:fillRef>
          <a:effectRef idx="2">
            <a:schemeClr val="accent1"/>
          </a:effectRef>
          <a:fontRef idx="minor">
            <a:schemeClr val="lt1"/>
          </a:fontRef>
        </p:style>
        <p:txBody>
          <a:bodyPr rtlCol="0" anchor="ctr" tIns="73152" bIns="73152" wrap="square">
            <a:noAutofit/>
          </a:bodyPr>
          <a:lstStyle/>
          <a:p>
            <a:pPr algn="l"/>
            <a:r>
              <a:rPr sz="1400" b="1" i="0">
                <a:solidFill>
                  <a:srgbClr val="7A4D09"/>
                </a:solidFill>
                <a:latin typeface="DejaVu Sans"/>
              </a:rPr>
              <a:t>Hal değişimleri geri dönüşümlü fiziksel olaylardır.</a:t>
            </a:r>
            <a:endParaRPr sz="1400" b="1" i="0">
              <a:latin typeface="DejaVu Sans"/>
            </a:endParaRP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6F1E7"/>
        </a:solidFill>
        <a:effectLst/>
      </p:bgPr>
    </p:bg>
    <p:spTree>
      <p:nvGrpSpPr>
        <p:cNvPr id="1" name=""/>
        <p:cNvGrpSpPr/>
        <p:nvPr/>
      </p:nvGrpSpPr>
      <p:grpSpPr/>
      <p:sp>
        <p:nvSpPr>
          <p:cNvPr id="2" name="Rounded Rectangle 1"/>
          <p:cNvSpPr/>
          <p:nvPr/>
        </p:nvSpPr>
        <p:spPr>
          <a:xfrm>
            <a:off x="457200" y="320040"/>
            <a:ext cx="960120" cy="402336"/>
          </a:xfrm>
          <a:prstGeom prst="roundRect">
            <a:avLst/>
          </a:prstGeom>
          <a:solidFill>
            <a:srgbClr val="0F766E"/>
          </a:solidFill>
          <a:ln w="17780">
            <a:solidFill>
              <a:srgbClr val="0F766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320040"/>
            <a:ext cx="960120" cy="402336"/>
          </a:xfrm>
          <a:prstGeom prst="rect">
            <a:avLst/>
          </a:prstGeom>
          <a:noFill/>
        </p:spPr>
        <p:txBody>
          <a:bodyPr wrap="square" tIns="73152" bIns="73152" anchor="ctr">
            <a:spAutoFit/>
          </a:bodyPr>
          <a:lstStyle/>
          <a:p>
            <a:pPr algn="ctr"/>
            <a:r>
              <a:rPr sz="1700" b="1">
                <a:solidFill>
                  <a:srgbClr val="FFFFFF"/>
                </a:solidFill>
                <a:latin typeface="DejaVu Sans"/>
              </a:rPr>
              <a:t>07</a:t>
            </a:r>
          </a:p>
        </p:txBody>
      </p:sp>
      <p:sp>
        <p:nvSpPr>
          <p:cNvPr id="4" name="TextBox 3"/>
          <p:cNvSpPr txBox="1"/>
          <p:nvPr/>
        </p:nvSpPr>
        <p:spPr>
          <a:xfrm>
            <a:off x="1572768" y="310896"/>
            <a:ext cx="2194560" cy="411480"/>
          </a:xfrm>
          <a:prstGeom prst="rect">
            <a:avLst/>
          </a:prstGeom>
          <a:noFill/>
          <a:ln>
            <a:noFill/>
          </a:ln>
        </p:spPr>
        <p:txBody>
          <a:bodyPr wrap="square" tIns="73152" bIns="73152">
            <a:spAutoFit/>
          </a:bodyPr>
          <a:lstStyle/>
          <a:p>
            <a:pPr algn="l"/>
            <a:r>
              <a:rPr sz="1600" b="1">
                <a:solidFill>
                  <a:srgbClr val="5F6C75"/>
                </a:solidFill>
                <a:latin typeface="DejaVu Sans"/>
              </a:rPr>
              <a:t>ERIME-DONMA</a:t>
            </a:r>
          </a:p>
        </p:txBody>
      </p:sp>
      <p:sp>
        <p:nvSpPr>
          <p:cNvPr id="5" name="Rectangle 4"/>
          <p:cNvSpPr/>
          <p:nvPr/>
        </p:nvSpPr>
        <p:spPr>
          <a:xfrm>
            <a:off x="457200" y="841248"/>
            <a:ext cx="11247120" cy="18288"/>
          </a:xfrm>
          <a:prstGeom prst="rect">
            <a:avLst/>
          </a:prstGeom>
          <a:solidFill>
            <a:srgbClr val="D7C9B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960120"/>
            <a:ext cx="11201400" cy="512064"/>
          </a:xfrm>
          <a:prstGeom prst="rect">
            <a:avLst/>
          </a:prstGeom>
          <a:noFill/>
          <a:ln>
            <a:noFill/>
          </a:ln>
        </p:spPr>
        <p:txBody>
          <a:bodyPr wrap="square" tIns="73152" bIns="73152">
            <a:noAutofit/>
          </a:bodyPr>
          <a:lstStyle/>
          <a:p>
            <a:pPr algn="l"/>
            <a:r>
              <a:rPr sz="2400" b="1" i="0">
                <a:solidFill>
                  <a:srgbClr val="1F2933"/>
                </a:solidFill>
                <a:latin typeface="DejaVu Sans"/>
              </a:rPr>
              <a:t>Erime ve Donma Birbirinin Ters Süreçleridir</a:t>
            </a:r>
            <a:endParaRPr sz="2400" b="1" i="0">
              <a:latin typeface="DejaVu Sans"/>
            </a:endParaRPr>
          </a:p>
        </p:txBody>
      </p:sp>
      <p:sp>
        <p:nvSpPr>
          <p:cNvPr id="7" name="TextBox 6"/>
          <p:cNvSpPr txBox="1"/>
          <p:nvPr/>
        </p:nvSpPr>
        <p:spPr>
          <a:xfrm>
            <a:off x="502920" y="1481328"/>
            <a:ext cx="11201400" cy="329184"/>
          </a:xfrm>
          <a:prstGeom prst="rect">
            <a:avLst/>
          </a:prstGeom>
          <a:noFill/>
          <a:ln>
            <a:noFill/>
          </a:ln>
        </p:spPr>
        <p:txBody>
          <a:bodyPr wrap="square" tIns="73152" bIns="73152">
            <a:noAutofit/>
          </a:bodyPr>
          <a:lstStyle/>
          <a:p>
            <a:pPr algn="l"/>
            <a:r>
              <a:rPr sz="1500" b="0" i="0">
                <a:solidFill>
                  <a:srgbClr val="5F6C75"/>
                </a:solidFill>
                <a:latin typeface="DejaVu Sans"/>
              </a:rPr>
              <a:t>Katıdan sıvıya geçiş erime, sıvıdan katıya geçiş donma olarak adlandırılır.</a:t>
            </a:r>
            <a:endParaRPr sz="1500" b="0" i="0">
              <a:latin typeface="DejaVu Sans"/>
            </a:endParaRPr>
          </a:p>
        </p:txBody>
      </p:sp>
      <p:sp>
        <p:nvSpPr>
          <p:cNvPr id="8" name="Rounded Rectangle 7"/>
          <p:cNvSpPr/>
          <p:nvPr/>
        </p:nvSpPr>
        <p:spPr>
          <a:xfrm>
            <a:off x="502920" y="1901952"/>
            <a:ext cx="3977639" cy="1901952"/>
          </a:xfrm>
          <a:prstGeom prst="roundRect">
            <a:avLst/>
          </a:prstGeom>
          <a:solidFill>
            <a:srgbClr val="FFF9F1"/>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lIns="182880" rIns="164592" tIns="384048" bIns="128016" wrap="square">
            <a:noAutofit/>
          </a:bodyPr>
          <a:lstStyle/>
          <a:p>
            <a:pPr algn="ctr">
              <a:spcAft>
                <a:spcPts val="500"/>
              </a:spcAft>
              <a:defRPr sz="1600">
                <a:solidFill>
                  <a:srgbClr val="1F2933"/>
                </a:solidFill>
                <a:latin typeface="DejaVu Sans"/>
              </a:defRPr>
            </a:pPr>
            <a:r>
              <a:rPr sz="1600" b="0" i="0">
                <a:latin typeface="DejaVu Sans"/>
              </a:rPr>
              <a:t>Erime sırasında madde ısı alır.</a:t>
            </a:r>
            <a:endParaRPr sz="1600" b="0" i="0">
              <a:latin typeface="DejaVu Sans"/>
            </a:endParaRPr>
          </a:p>
          <a:p>
            <a:pPr>
              <a:spcAft>
                <a:spcPts val="500"/>
              </a:spcAft>
              <a:defRPr sz="1600">
                <a:solidFill>
                  <a:srgbClr val="1F2933"/>
                </a:solidFill>
                <a:latin typeface="DejaVu Sans"/>
              </a:defRPr>
            </a:pPr>
            <a:r>
              <a:rPr sz="1600" b="0" i="0">
                <a:latin typeface="DejaVu Sans"/>
              </a:rPr>
              <a:t>Donma sırasında madde çevreye ısı verir.</a:t>
            </a:r>
            <a:endParaRPr sz="1600" b="0" i="0">
              <a:latin typeface="DejaVu Sans"/>
            </a:endParaRPr>
          </a:p>
          <a:p>
            <a:pPr>
              <a:spcAft>
                <a:spcPts val="500"/>
              </a:spcAft>
              <a:defRPr sz="1600">
                <a:solidFill>
                  <a:srgbClr val="1F2933"/>
                </a:solidFill>
                <a:latin typeface="DejaVu Sans"/>
              </a:defRPr>
            </a:pPr>
            <a:r>
              <a:rPr sz="1600" b="0" i="0">
                <a:latin typeface="DejaVu Sans"/>
              </a:rPr>
              <a:t>Saf maddelerde erime ve donma sıcaklığı aynıdır.</a:t>
            </a:r>
            <a:endParaRPr sz="1600" b="0" i="0">
              <a:latin typeface="DejaVu Sans"/>
            </a:endParaRPr>
          </a:p>
        </p:txBody>
      </p:sp>
      <p:sp>
        <p:nvSpPr>
          <p:cNvPr id="9" name="TextBox 8"/>
          <p:cNvSpPr txBox="1"/>
          <p:nvPr/>
        </p:nvSpPr>
        <p:spPr>
          <a:xfrm>
            <a:off x="704088" y="2048256"/>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ANA NOKTALAR</a:t>
            </a:r>
            <a:endParaRPr sz="600" b="1" i="0">
              <a:latin typeface="DejaVu Sans"/>
            </a:endParaRPr>
          </a:p>
        </p:txBody>
      </p:sp>
      <p:sp>
        <p:nvSpPr>
          <p:cNvPr id="10" name="Rounded Rectangle 9"/>
          <p:cNvSpPr/>
          <p:nvPr/>
        </p:nvSpPr>
        <p:spPr>
          <a:xfrm>
            <a:off x="502920" y="3950208"/>
            <a:ext cx="3977639" cy="804672"/>
          </a:xfrm>
          <a:prstGeom prst="roundRect">
            <a:avLst/>
          </a:prstGeom>
          <a:solidFill>
            <a:srgbClr val="F2E7D8"/>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04088" y="4078224"/>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AÇIKLAMA 1</a:t>
            </a:r>
            <a:endParaRPr sz="600" b="1" i="0">
              <a:latin typeface="DejaVu Sans"/>
            </a:endParaRPr>
          </a:p>
        </p:txBody>
      </p:sp>
      <p:sp>
        <p:nvSpPr>
          <p:cNvPr id="12" name="TextBox 11"/>
          <p:cNvSpPr txBox="1"/>
          <p:nvPr/>
        </p:nvSpPr>
        <p:spPr>
          <a:xfrm>
            <a:off x="704088" y="4279392"/>
            <a:ext cx="3575303" cy="365760"/>
          </a:xfrm>
          <a:prstGeom prst="rect">
            <a:avLst/>
          </a:prstGeom>
          <a:noFill/>
        </p:spPr>
        <p:txBody>
          <a:bodyPr wrap="square" lIns="0" rIns="0" tIns="0" bIns="0">
            <a:noAutofit/>
          </a:bodyPr>
          <a:lstStyle/>
          <a:p>
            <a:pPr>
              <a:spcAft>
                <a:spcPts val="0"/>
              </a:spcAft>
              <a:defRPr sz="1250">
                <a:solidFill>
                  <a:srgbClr val="5F6C75"/>
                </a:solidFill>
                <a:latin typeface="DejaVu Sans"/>
              </a:defRPr>
            </a:pPr>
            <a:r>
              <a:rPr sz="1000" b="0" i="0">
                <a:latin typeface="DejaVu Sans"/>
              </a:rPr>
              <a:t>Buz erirken sıcaklığı 0 °C'de sabit kalabilir; çünkü alınan enerji tanecikleri daha hızlı hareket ettirmek yerine kristal yapıyı çözmeye harcanır.</a:t>
            </a:r>
            <a:endParaRPr sz="1000" b="0" i="0">
              <a:latin typeface="DejaVu Sans"/>
            </a:endParaRPr>
          </a:p>
        </p:txBody>
      </p:sp>
      <p:sp>
        <p:nvSpPr>
          <p:cNvPr id="13" name="Rounded Rectangle 12"/>
          <p:cNvSpPr/>
          <p:nvPr/>
        </p:nvSpPr>
        <p:spPr>
          <a:xfrm>
            <a:off x="502920" y="4882896"/>
            <a:ext cx="3977639" cy="804672"/>
          </a:xfrm>
          <a:prstGeom prst="roundRect">
            <a:avLst/>
          </a:prstGeom>
          <a:solidFill>
            <a:srgbClr val="F2E7D8"/>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04088" y="5010912"/>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AÇIKLAMA 2</a:t>
            </a:r>
            <a:endParaRPr sz="600" b="1" i="0">
              <a:latin typeface="DejaVu Sans"/>
            </a:endParaRPr>
          </a:p>
        </p:txBody>
      </p:sp>
      <p:sp>
        <p:nvSpPr>
          <p:cNvPr id="15" name="TextBox 14"/>
          <p:cNvSpPr txBox="1"/>
          <p:nvPr/>
        </p:nvSpPr>
        <p:spPr>
          <a:xfrm>
            <a:off x="704088" y="5212080"/>
            <a:ext cx="3575303" cy="365760"/>
          </a:xfrm>
          <a:prstGeom prst="rect">
            <a:avLst/>
          </a:prstGeom>
          <a:noFill/>
        </p:spPr>
        <p:txBody>
          <a:bodyPr wrap="square" lIns="0" rIns="0" tIns="0" bIns="0">
            <a:noAutofit/>
          </a:bodyPr>
          <a:lstStyle/>
          <a:p>
            <a:pPr>
              <a:spcAft>
                <a:spcPts val="0"/>
              </a:spcAft>
              <a:defRPr sz="1250">
                <a:solidFill>
                  <a:srgbClr val="5F6C75"/>
                </a:solidFill>
                <a:latin typeface="DejaVu Sans"/>
              </a:defRPr>
            </a:pPr>
            <a:r>
              <a:rPr sz="1100" b="0" i="0">
                <a:latin typeface="DejaVu Sans"/>
              </a:rPr>
              <a:t>Aynı mantıkla su donarken çevreye enerji verilir ve tanecikler daha düzenli bir yapı oluşturur.</a:t>
            </a:r>
            <a:endParaRPr sz="1100" b="0" i="0">
              <a:latin typeface="DejaVu Sans"/>
            </a:endParaRPr>
          </a:p>
        </p:txBody>
      </p:sp>
      <p:sp>
        <p:nvSpPr>
          <p:cNvPr id="16" name="Rounded Rectangle 15"/>
          <p:cNvSpPr/>
          <p:nvPr/>
        </p:nvSpPr>
        <p:spPr>
          <a:xfrm>
            <a:off x="4645152" y="1901952"/>
            <a:ext cx="7040880" cy="3968496"/>
          </a:xfrm>
          <a:prstGeom prst="roundRect">
            <a:avLst/>
          </a:prstGeom>
          <a:solidFill>
            <a:srgbClr val="FFF9F1"/>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7" name="Picture 16" descr="water_reference.png"/>
          <p:cNvPicPr>
            <a:picLocks noChangeAspect="1"/>
          </p:cNvPicPr>
          <p:nvPr/>
        </p:nvPicPr>
        <p:blipFill>
          <a:blip r:embed="rId2"/>
          <a:stretch>
            <a:fillRect/>
          </a:stretch>
        </p:blipFill>
        <p:spPr>
          <a:xfrm>
            <a:off x="4865624" y="2029968"/>
            <a:ext cx="6599935" cy="3712463"/>
          </a:xfrm>
          <a:prstGeom prst="rect">
            <a:avLst/>
          </a:prstGeom>
        </p:spPr>
      </p:pic>
      <p:sp>
        <p:nvSpPr>
          <p:cNvPr id="18" name="Rounded Rectangle 17"/>
          <p:cNvSpPr/>
          <p:nvPr/>
        </p:nvSpPr>
        <p:spPr>
          <a:xfrm>
            <a:off x="502920" y="6053328"/>
            <a:ext cx="11183112" cy="566928"/>
          </a:xfrm>
          <a:prstGeom prst="roundRect">
            <a:avLst/>
          </a:prstGeom>
          <a:solidFill>
            <a:srgbClr val="FFF4DE"/>
          </a:solidFill>
          <a:ln w="17780">
            <a:solidFill>
              <a:srgbClr val="C18A3B"/>
            </a:solidFill>
          </a:ln>
        </p:spPr>
        <p:style>
          <a:lnRef idx="1">
            <a:schemeClr val="accent1"/>
          </a:lnRef>
          <a:fillRef idx="3">
            <a:schemeClr val="accent1"/>
          </a:fillRef>
          <a:effectRef idx="2">
            <a:schemeClr val="accent1"/>
          </a:effectRef>
          <a:fontRef idx="minor">
            <a:schemeClr val="lt1"/>
          </a:fontRef>
        </p:style>
        <p:txBody>
          <a:bodyPr rtlCol="0" anchor="ctr" tIns="73152" bIns="73152" wrap="square">
            <a:noAutofit/>
          </a:bodyPr>
          <a:lstStyle/>
          <a:p>
            <a:pPr algn="l"/>
            <a:r>
              <a:rPr sz="1400" b="1" i="0">
                <a:solidFill>
                  <a:srgbClr val="7A4D09"/>
                </a:solidFill>
                <a:latin typeface="DejaVu Sans"/>
              </a:rPr>
              <a:t>Su için normal koşullarda erime ve donma noktası 0 °C'dir.</a:t>
            </a:r>
            <a:endParaRPr sz="1400" b="1" i="0">
              <a:latin typeface="DejaVu Sans"/>
            </a:endParaRP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6F1E7"/>
        </a:solidFill>
        <a:effectLst/>
      </p:bgPr>
    </p:bg>
    <p:spTree>
      <p:nvGrpSpPr>
        <p:cNvPr id="1" name=""/>
        <p:cNvGrpSpPr/>
        <p:nvPr/>
      </p:nvGrpSpPr>
      <p:grpSpPr/>
      <p:sp>
        <p:nvSpPr>
          <p:cNvPr id="2" name="Rounded Rectangle 1"/>
          <p:cNvSpPr/>
          <p:nvPr/>
        </p:nvSpPr>
        <p:spPr>
          <a:xfrm>
            <a:off x="457200" y="320040"/>
            <a:ext cx="960120" cy="402336"/>
          </a:xfrm>
          <a:prstGeom prst="roundRect">
            <a:avLst/>
          </a:prstGeom>
          <a:solidFill>
            <a:srgbClr val="0F766E"/>
          </a:solidFill>
          <a:ln w="17780">
            <a:solidFill>
              <a:srgbClr val="0F766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320040"/>
            <a:ext cx="960120" cy="402336"/>
          </a:xfrm>
          <a:prstGeom prst="rect">
            <a:avLst/>
          </a:prstGeom>
          <a:noFill/>
        </p:spPr>
        <p:txBody>
          <a:bodyPr wrap="square" tIns="73152" bIns="73152" anchor="ctr">
            <a:spAutoFit/>
          </a:bodyPr>
          <a:lstStyle/>
          <a:p>
            <a:pPr algn="ctr"/>
            <a:r>
              <a:rPr sz="1700" b="1">
                <a:solidFill>
                  <a:srgbClr val="FFFFFF"/>
                </a:solidFill>
                <a:latin typeface="DejaVu Sans"/>
              </a:rPr>
              <a:t>08</a:t>
            </a:r>
          </a:p>
        </p:txBody>
      </p:sp>
      <p:sp>
        <p:nvSpPr>
          <p:cNvPr id="4" name="TextBox 3"/>
          <p:cNvSpPr txBox="1"/>
          <p:nvPr/>
        </p:nvSpPr>
        <p:spPr>
          <a:xfrm>
            <a:off x="1572768" y="310896"/>
            <a:ext cx="2194560" cy="411480"/>
          </a:xfrm>
          <a:prstGeom prst="rect">
            <a:avLst/>
          </a:prstGeom>
          <a:noFill/>
          <a:ln>
            <a:noFill/>
          </a:ln>
        </p:spPr>
        <p:txBody>
          <a:bodyPr wrap="square" tIns="73152" bIns="73152">
            <a:spAutoFit/>
          </a:bodyPr>
          <a:lstStyle/>
          <a:p>
            <a:pPr algn="l"/>
            <a:r>
              <a:rPr sz="1600" b="1">
                <a:solidFill>
                  <a:srgbClr val="5F6C75"/>
                </a:solidFill>
                <a:latin typeface="DejaVu Sans"/>
              </a:rPr>
              <a:t>BUHARLAŞMA-KAYNAMA</a:t>
            </a:r>
          </a:p>
        </p:txBody>
      </p:sp>
      <p:sp>
        <p:nvSpPr>
          <p:cNvPr id="5" name="Rectangle 4"/>
          <p:cNvSpPr/>
          <p:nvPr/>
        </p:nvSpPr>
        <p:spPr>
          <a:xfrm>
            <a:off x="457200" y="841248"/>
            <a:ext cx="11247120" cy="18288"/>
          </a:xfrm>
          <a:prstGeom prst="rect">
            <a:avLst/>
          </a:prstGeom>
          <a:solidFill>
            <a:srgbClr val="D7C9B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960120"/>
            <a:ext cx="11201400" cy="512064"/>
          </a:xfrm>
          <a:prstGeom prst="rect">
            <a:avLst/>
          </a:prstGeom>
          <a:noFill/>
          <a:ln>
            <a:noFill/>
          </a:ln>
        </p:spPr>
        <p:txBody>
          <a:bodyPr wrap="square" tIns="73152" bIns="73152">
            <a:noAutofit/>
          </a:bodyPr>
          <a:lstStyle/>
          <a:p>
            <a:pPr algn="l"/>
            <a:r>
              <a:rPr sz="2400" b="1" i="0">
                <a:solidFill>
                  <a:srgbClr val="1F2933"/>
                </a:solidFill>
                <a:latin typeface="DejaVu Sans"/>
              </a:rPr>
              <a:t>Buharlaşma ve Kaynama Aynı Şey Değildir</a:t>
            </a:r>
            <a:endParaRPr sz="2400" b="1" i="0">
              <a:latin typeface="DejaVu Sans"/>
            </a:endParaRPr>
          </a:p>
        </p:txBody>
      </p:sp>
      <p:sp>
        <p:nvSpPr>
          <p:cNvPr id="7" name="TextBox 6"/>
          <p:cNvSpPr txBox="1"/>
          <p:nvPr/>
        </p:nvSpPr>
        <p:spPr>
          <a:xfrm>
            <a:off x="502920" y="1481328"/>
            <a:ext cx="11201400" cy="329184"/>
          </a:xfrm>
          <a:prstGeom prst="rect">
            <a:avLst/>
          </a:prstGeom>
          <a:noFill/>
          <a:ln>
            <a:noFill/>
          </a:ln>
        </p:spPr>
        <p:txBody>
          <a:bodyPr wrap="square" tIns="73152" bIns="73152">
            <a:noAutofit/>
          </a:bodyPr>
          <a:lstStyle/>
          <a:p>
            <a:pPr algn="l"/>
            <a:r>
              <a:rPr sz="1500" b="0" i="0">
                <a:solidFill>
                  <a:srgbClr val="5F6C75"/>
                </a:solidFill>
                <a:latin typeface="DejaVu Sans"/>
              </a:rPr>
              <a:t>İkisi de sıvıdan gaza geçiştir ancak gerçekleşme biçimleri farklıdır.</a:t>
            </a:r>
            <a:endParaRPr sz="1500" b="0" i="0">
              <a:latin typeface="DejaVu Sans"/>
            </a:endParaRPr>
          </a:p>
        </p:txBody>
      </p:sp>
      <p:sp>
        <p:nvSpPr>
          <p:cNvPr id="8" name="Rounded Rectangle 7"/>
          <p:cNvSpPr/>
          <p:nvPr/>
        </p:nvSpPr>
        <p:spPr>
          <a:xfrm>
            <a:off x="502920" y="1901952"/>
            <a:ext cx="3977639" cy="1901952"/>
          </a:xfrm>
          <a:prstGeom prst="roundRect">
            <a:avLst/>
          </a:prstGeom>
          <a:solidFill>
            <a:srgbClr val="FFF9F1"/>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lIns="182880" rIns="164592" tIns="384048" bIns="128016" wrap="square">
            <a:noAutofit/>
          </a:bodyPr>
          <a:lstStyle/>
          <a:p>
            <a:pPr algn="ctr">
              <a:spcAft>
                <a:spcPts val="500"/>
              </a:spcAft>
              <a:defRPr sz="1600">
                <a:solidFill>
                  <a:srgbClr val="1F2933"/>
                </a:solidFill>
                <a:latin typeface="DejaVu Sans"/>
              </a:defRPr>
            </a:pPr>
            <a:r>
              <a:rPr sz="1600" b="0" i="0">
                <a:latin typeface="DejaVu Sans"/>
              </a:rPr>
              <a:t>Buharlaşma her sıcaklıkta ve yüzeyden gerçekleşir.</a:t>
            </a:r>
            <a:endParaRPr sz="1600" b="0" i="0">
              <a:latin typeface="DejaVu Sans"/>
            </a:endParaRPr>
          </a:p>
          <a:p>
            <a:pPr>
              <a:spcAft>
                <a:spcPts val="500"/>
              </a:spcAft>
              <a:defRPr sz="1600">
                <a:solidFill>
                  <a:srgbClr val="1F2933"/>
                </a:solidFill>
                <a:latin typeface="DejaVu Sans"/>
              </a:defRPr>
            </a:pPr>
            <a:r>
              <a:rPr sz="1600" b="0" i="0">
                <a:latin typeface="DejaVu Sans"/>
              </a:rPr>
              <a:t>Kaynama belirli sıcaklıkta sıvının her yerinde olur.</a:t>
            </a:r>
            <a:endParaRPr sz="1600" b="0" i="0">
              <a:latin typeface="DejaVu Sans"/>
            </a:endParaRPr>
          </a:p>
          <a:p>
            <a:pPr>
              <a:spcAft>
                <a:spcPts val="500"/>
              </a:spcAft>
              <a:defRPr sz="1600">
                <a:solidFill>
                  <a:srgbClr val="1F2933"/>
                </a:solidFill>
                <a:latin typeface="DejaVu Sans"/>
              </a:defRPr>
            </a:pPr>
            <a:r>
              <a:rPr sz="1600" b="0" i="0">
                <a:latin typeface="DejaVu Sans"/>
              </a:rPr>
              <a:t>Buharlaşma ortamı soğutucu etki oluşturabilir.</a:t>
            </a:r>
            <a:endParaRPr sz="1600" b="0" i="0">
              <a:latin typeface="DejaVu Sans"/>
            </a:endParaRPr>
          </a:p>
        </p:txBody>
      </p:sp>
      <p:sp>
        <p:nvSpPr>
          <p:cNvPr id="9" name="TextBox 8"/>
          <p:cNvSpPr txBox="1"/>
          <p:nvPr/>
        </p:nvSpPr>
        <p:spPr>
          <a:xfrm>
            <a:off x="704088" y="2048256"/>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ANA NOKTALAR</a:t>
            </a:r>
            <a:endParaRPr sz="600" b="1" i="0">
              <a:latin typeface="DejaVu Sans"/>
            </a:endParaRPr>
          </a:p>
        </p:txBody>
      </p:sp>
      <p:sp>
        <p:nvSpPr>
          <p:cNvPr id="10" name="Rounded Rectangle 9"/>
          <p:cNvSpPr/>
          <p:nvPr/>
        </p:nvSpPr>
        <p:spPr>
          <a:xfrm>
            <a:off x="502920" y="3950208"/>
            <a:ext cx="3977639" cy="804672"/>
          </a:xfrm>
          <a:prstGeom prst="roundRect">
            <a:avLst/>
          </a:prstGeom>
          <a:solidFill>
            <a:srgbClr val="F2E7D8"/>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04088" y="4078224"/>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AÇIKLAMA 1</a:t>
            </a:r>
            <a:endParaRPr sz="600" b="1" i="0">
              <a:latin typeface="DejaVu Sans"/>
            </a:endParaRPr>
          </a:p>
        </p:txBody>
      </p:sp>
      <p:sp>
        <p:nvSpPr>
          <p:cNvPr id="12" name="TextBox 11"/>
          <p:cNvSpPr txBox="1"/>
          <p:nvPr/>
        </p:nvSpPr>
        <p:spPr>
          <a:xfrm>
            <a:off x="704088" y="4279392"/>
            <a:ext cx="3575303" cy="365760"/>
          </a:xfrm>
          <a:prstGeom prst="rect">
            <a:avLst/>
          </a:prstGeom>
          <a:noFill/>
        </p:spPr>
        <p:txBody>
          <a:bodyPr wrap="square" lIns="0" rIns="0" tIns="0" bIns="0">
            <a:noAutofit/>
          </a:bodyPr>
          <a:lstStyle/>
          <a:p>
            <a:pPr>
              <a:spcAft>
                <a:spcPts val="0"/>
              </a:spcAft>
              <a:defRPr sz="1250">
                <a:solidFill>
                  <a:srgbClr val="5F6C75"/>
                </a:solidFill>
                <a:latin typeface="DejaVu Sans"/>
              </a:defRPr>
            </a:pPr>
            <a:r>
              <a:rPr sz="1000" b="0" i="0">
                <a:latin typeface="DejaVu Sans"/>
              </a:rPr>
              <a:t>Islak çamaşırların kuruması veya kolonya dökülen elde serinlik hissedilmesi buharlaşmaya örnektir. Çünkü en enerjik tanecikler sıvıyı terk eder.</a:t>
            </a:r>
            <a:endParaRPr sz="1000" b="0" i="0">
              <a:latin typeface="DejaVu Sans"/>
            </a:endParaRPr>
          </a:p>
        </p:txBody>
      </p:sp>
      <p:sp>
        <p:nvSpPr>
          <p:cNvPr id="13" name="Rounded Rectangle 12"/>
          <p:cNvSpPr/>
          <p:nvPr/>
        </p:nvSpPr>
        <p:spPr>
          <a:xfrm>
            <a:off x="502920" y="4882896"/>
            <a:ext cx="3977639" cy="804672"/>
          </a:xfrm>
          <a:prstGeom prst="roundRect">
            <a:avLst/>
          </a:prstGeom>
          <a:solidFill>
            <a:srgbClr val="F2E7D8"/>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04088" y="5010912"/>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AÇIKLAMA 2</a:t>
            </a:r>
            <a:endParaRPr sz="600" b="1" i="0">
              <a:latin typeface="DejaVu Sans"/>
            </a:endParaRPr>
          </a:p>
        </p:txBody>
      </p:sp>
      <p:sp>
        <p:nvSpPr>
          <p:cNvPr id="15" name="TextBox 14"/>
          <p:cNvSpPr txBox="1"/>
          <p:nvPr/>
        </p:nvSpPr>
        <p:spPr>
          <a:xfrm>
            <a:off x="704088" y="5212080"/>
            <a:ext cx="3575303" cy="365760"/>
          </a:xfrm>
          <a:prstGeom prst="rect">
            <a:avLst/>
          </a:prstGeom>
          <a:noFill/>
        </p:spPr>
        <p:txBody>
          <a:bodyPr wrap="square" lIns="0" rIns="0" tIns="0" bIns="0">
            <a:noAutofit/>
          </a:bodyPr>
          <a:lstStyle/>
          <a:p>
            <a:pPr>
              <a:spcAft>
                <a:spcPts val="0"/>
              </a:spcAft>
              <a:defRPr sz="1250">
                <a:solidFill>
                  <a:srgbClr val="5F6C75"/>
                </a:solidFill>
                <a:latin typeface="DejaVu Sans"/>
              </a:defRPr>
            </a:pPr>
            <a:r>
              <a:rPr sz="1000" b="0" i="0">
                <a:latin typeface="DejaVu Sans"/>
              </a:rPr>
              <a:t>Kaynama ise buhar basıncının dış basınca eşit hâle geldiği noktada başlar ve kabarcık oluşumu gözlenir.</a:t>
            </a:r>
            <a:endParaRPr sz="1000" b="0" i="0">
              <a:latin typeface="DejaVu Sans"/>
            </a:endParaRPr>
          </a:p>
        </p:txBody>
      </p:sp>
      <p:sp>
        <p:nvSpPr>
          <p:cNvPr id="16" name="Rounded Rectangle 15"/>
          <p:cNvSpPr/>
          <p:nvPr/>
        </p:nvSpPr>
        <p:spPr>
          <a:xfrm>
            <a:off x="4645152" y="1901952"/>
            <a:ext cx="7040880" cy="3968496"/>
          </a:xfrm>
          <a:prstGeom prst="roundRect">
            <a:avLst/>
          </a:prstGeom>
          <a:solidFill>
            <a:srgbClr val="FFF9F1"/>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7" name="Picture 16" descr="experiment_setup.png"/>
          <p:cNvPicPr>
            <a:picLocks noChangeAspect="1"/>
          </p:cNvPicPr>
          <p:nvPr/>
        </p:nvPicPr>
        <p:blipFill>
          <a:blip r:embed="rId2"/>
          <a:stretch>
            <a:fillRect/>
          </a:stretch>
        </p:blipFill>
        <p:spPr>
          <a:xfrm>
            <a:off x="4865624" y="2029968"/>
            <a:ext cx="6599935" cy="3712463"/>
          </a:xfrm>
          <a:prstGeom prst="rect">
            <a:avLst/>
          </a:prstGeom>
        </p:spPr>
      </p:pic>
      <p:sp>
        <p:nvSpPr>
          <p:cNvPr id="18" name="Rounded Rectangle 17"/>
          <p:cNvSpPr/>
          <p:nvPr/>
        </p:nvSpPr>
        <p:spPr>
          <a:xfrm>
            <a:off x="502920" y="6053328"/>
            <a:ext cx="11183112" cy="566928"/>
          </a:xfrm>
          <a:prstGeom prst="roundRect">
            <a:avLst/>
          </a:prstGeom>
          <a:solidFill>
            <a:srgbClr val="FFF4DE"/>
          </a:solidFill>
          <a:ln w="17780">
            <a:solidFill>
              <a:srgbClr val="C18A3B"/>
            </a:solidFill>
          </a:ln>
        </p:spPr>
        <p:style>
          <a:lnRef idx="1">
            <a:schemeClr val="accent1"/>
          </a:lnRef>
          <a:fillRef idx="3">
            <a:schemeClr val="accent1"/>
          </a:fillRef>
          <a:effectRef idx="2">
            <a:schemeClr val="accent1"/>
          </a:effectRef>
          <a:fontRef idx="minor">
            <a:schemeClr val="lt1"/>
          </a:fontRef>
        </p:style>
        <p:txBody>
          <a:bodyPr rtlCol="0" anchor="ctr" tIns="73152" bIns="73152" wrap="square">
            <a:noAutofit/>
          </a:bodyPr>
          <a:lstStyle/>
          <a:p>
            <a:pPr algn="l"/>
            <a:r>
              <a:rPr sz="1400" b="1" i="0">
                <a:solidFill>
                  <a:srgbClr val="7A4D09"/>
                </a:solidFill>
                <a:latin typeface="DejaVu Sans"/>
              </a:rPr>
              <a:t>Su, deniz seviyesinde yaklaşık 100 °C'de kaynar.</a:t>
            </a:r>
            <a:endParaRPr sz="1400" b="1" i="0">
              <a:latin typeface="DejaVu Sans"/>
            </a:endParaRP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6F1E7"/>
        </a:solidFill>
        <a:effectLst/>
      </p:bgPr>
    </p:bg>
    <p:spTree>
      <p:nvGrpSpPr>
        <p:cNvPr id="1" name=""/>
        <p:cNvGrpSpPr/>
        <p:nvPr/>
      </p:nvGrpSpPr>
      <p:grpSpPr/>
      <p:sp>
        <p:nvSpPr>
          <p:cNvPr id="2" name="Rounded Rectangle 1"/>
          <p:cNvSpPr/>
          <p:nvPr/>
        </p:nvSpPr>
        <p:spPr>
          <a:xfrm>
            <a:off x="457200" y="320040"/>
            <a:ext cx="960120" cy="402336"/>
          </a:xfrm>
          <a:prstGeom prst="roundRect">
            <a:avLst/>
          </a:prstGeom>
          <a:solidFill>
            <a:srgbClr val="0F766E"/>
          </a:solidFill>
          <a:ln w="17780">
            <a:solidFill>
              <a:srgbClr val="0F766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320040"/>
            <a:ext cx="960120" cy="402336"/>
          </a:xfrm>
          <a:prstGeom prst="rect">
            <a:avLst/>
          </a:prstGeom>
          <a:noFill/>
        </p:spPr>
        <p:txBody>
          <a:bodyPr wrap="square" tIns="73152" bIns="73152" anchor="ctr">
            <a:spAutoFit/>
          </a:bodyPr>
          <a:lstStyle/>
          <a:p>
            <a:pPr algn="ctr"/>
            <a:r>
              <a:rPr sz="1700" b="1">
                <a:solidFill>
                  <a:srgbClr val="FFFFFF"/>
                </a:solidFill>
                <a:latin typeface="DejaVu Sans"/>
              </a:rPr>
              <a:t>09</a:t>
            </a:r>
          </a:p>
        </p:txBody>
      </p:sp>
      <p:sp>
        <p:nvSpPr>
          <p:cNvPr id="4" name="TextBox 3"/>
          <p:cNvSpPr txBox="1"/>
          <p:nvPr/>
        </p:nvSpPr>
        <p:spPr>
          <a:xfrm>
            <a:off x="1572768" y="310896"/>
            <a:ext cx="2194560" cy="411480"/>
          </a:xfrm>
          <a:prstGeom prst="rect">
            <a:avLst/>
          </a:prstGeom>
          <a:noFill/>
          <a:ln>
            <a:noFill/>
          </a:ln>
        </p:spPr>
        <p:txBody>
          <a:bodyPr wrap="square" tIns="73152" bIns="73152">
            <a:spAutoFit/>
          </a:bodyPr>
          <a:lstStyle/>
          <a:p>
            <a:pPr algn="l"/>
            <a:r>
              <a:rPr sz="1600" b="1">
                <a:solidFill>
                  <a:srgbClr val="5F6C75"/>
                </a:solidFill>
                <a:latin typeface="DejaVu Sans"/>
              </a:rPr>
              <a:t>YOĞUŞMA</a:t>
            </a:r>
          </a:p>
        </p:txBody>
      </p:sp>
      <p:sp>
        <p:nvSpPr>
          <p:cNvPr id="5" name="Rectangle 4"/>
          <p:cNvSpPr/>
          <p:nvPr/>
        </p:nvSpPr>
        <p:spPr>
          <a:xfrm>
            <a:off x="457200" y="841248"/>
            <a:ext cx="11247120" cy="18288"/>
          </a:xfrm>
          <a:prstGeom prst="rect">
            <a:avLst/>
          </a:prstGeom>
          <a:solidFill>
            <a:srgbClr val="D7C9B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02920" y="960120"/>
            <a:ext cx="11201400" cy="512064"/>
          </a:xfrm>
          <a:prstGeom prst="rect">
            <a:avLst/>
          </a:prstGeom>
          <a:noFill/>
          <a:ln>
            <a:noFill/>
          </a:ln>
        </p:spPr>
        <p:txBody>
          <a:bodyPr wrap="square" tIns="73152" bIns="73152">
            <a:noAutofit/>
          </a:bodyPr>
          <a:lstStyle/>
          <a:p>
            <a:pPr algn="l"/>
            <a:r>
              <a:rPr sz="2400" b="1" i="0">
                <a:solidFill>
                  <a:srgbClr val="1F2933"/>
                </a:solidFill>
                <a:latin typeface="DejaVu Sans"/>
              </a:rPr>
              <a:t>Gazdan Sıvıya Geçiş: Yoğuşma</a:t>
            </a:r>
            <a:endParaRPr sz="2400" b="1" i="0">
              <a:latin typeface="DejaVu Sans"/>
            </a:endParaRPr>
          </a:p>
        </p:txBody>
      </p:sp>
      <p:sp>
        <p:nvSpPr>
          <p:cNvPr id="7" name="TextBox 6"/>
          <p:cNvSpPr txBox="1"/>
          <p:nvPr/>
        </p:nvSpPr>
        <p:spPr>
          <a:xfrm>
            <a:off x="502920" y="1481328"/>
            <a:ext cx="11201400" cy="329184"/>
          </a:xfrm>
          <a:prstGeom prst="rect">
            <a:avLst/>
          </a:prstGeom>
          <a:noFill/>
          <a:ln>
            <a:noFill/>
          </a:ln>
        </p:spPr>
        <p:txBody>
          <a:bodyPr wrap="square" tIns="73152" bIns="73152">
            <a:noAutofit/>
          </a:bodyPr>
          <a:lstStyle/>
          <a:p>
            <a:pPr algn="l"/>
            <a:r>
              <a:rPr sz="1500" b="0" i="0">
                <a:solidFill>
                  <a:srgbClr val="5F6C75"/>
                </a:solidFill>
                <a:latin typeface="DejaVu Sans"/>
              </a:rPr>
              <a:t>Gaz hâlindeki tanecikler enerji kaybettiğinde birbirine yaklaşarak sıvı hâle geçebilir.</a:t>
            </a:r>
            <a:endParaRPr sz="1500" b="0" i="0">
              <a:latin typeface="DejaVu Sans"/>
            </a:endParaRPr>
          </a:p>
        </p:txBody>
      </p:sp>
      <p:sp>
        <p:nvSpPr>
          <p:cNvPr id="8" name="Rounded Rectangle 7"/>
          <p:cNvSpPr/>
          <p:nvPr/>
        </p:nvSpPr>
        <p:spPr>
          <a:xfrm>
            <a:off x="502920" y="1901952"/>
            <a:ext cx="3977639" cy="1901952"/>
          </a:xfrm>
          <a:prstGeom prst="roundRect">
            <a:avLst/>
          </a:prstGeom>
          <a:solidFill>
            <a:srgbClr val="FFF9F1"/>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lIns="182880" rIns="164592" tIns="384048" bIns="128016" wrap="square">
            <a:noAutofit/>
          </a:bodyPr>
          <a:lstStyle/>
          <a:p>
            <a:pPr algn="ctr">
              <a:spcAft>
                <a:spcPts val="500"/>
              </a:spcAft>
              <a:defRPr sz="1600">
                <a:solidFill>
                  <a:srgbClr val="1F2933"/>
                </a:solidFill>
                <a:latin typeface="DejaVu Sans"/>
              </a:defRPr>
            </a:pPr>
            <a:r>
              <a:rPr sz="1600" b="0" i="0">
                <a:latin typeface="DejaVu Sans"/>
              </a:rPr>
              <a:t>Yoğuşma ısı veren bir süreçtir.</a:t>
            </a:r>
            <a:endParaRPr sz="1600" b="0" i="0">
              <a:latin typeface="DejaVu Sans"/>
            </a:endParaRPr>
          </a:p>
          <a:p>
            <a:pPr>
              <a:spcAft>
                <a:spcPts val="500"/>
              </a:spcAft>
              <a:defRPr sz="1600">
                <a:solidFill>
                  <a:srgbClr val="1F2933"/>
                </a:solidFill>
                <a:latin typeface="DejaVu Sans"/>
              </a:defRPr>
            </a:pPr>
            <a:r>
              <a:rPr sz="1600" b="0" i="0">
                <a:latin typeface="DejaVu Sans"/>
              </a:rPr>
              <a:t>Ayna buğulanması ve çiy oluşumu günlük örneklerdir.</a:t>
            </a:r>
            <a:endParaRPr sz="1600" b="0" i="0">
              <a:latin typeface="DejaVu Sans"/>
            </a:endParaRPr>
          </a:p>
          <a:p>
            <a:pPr>
              <a:spcAft>
                <a:spcPts val="500"/>
              </a:spcAft>
              <a:defRPr sz="1600">
                <a:solidFill>
                  <a:srgbClr val="1F2933"/>
                </a:solidFill>
                <a:latin typeface="DejaVu Sans"/>
              </a:defRPr>
            </a:pPr>
            <a:r>
              <a:rPr sz="1600" b="0" i="0">
                <a:latin typeface="DejaVu Sans"/>
              </a:rPr>
              <a:t>Yoğuşma, bulut ve yağış oluşumunda önemli rol oynar.</a:t>
            </a:r>
            <a:endParaRPr sz="1600" b="0" i="0">
              <a:latin typeface="DejaVu Sans"/>
            </a:endParaRPr>
          </a:p>
        </p:txBody>
      </p:sp>
      <p:sp>
        <p:nvSpPr>
          <p:cNvPr id="9" name="TextBox 8"/>
          <p:cNvSpPr txBox="1"/>
          <p:nvPr/>
        </p:nvSpPr>
        <p:spPr>
          <a:xfrm>
            <a:off x="704088" y="2048256"/>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ANA NOKTALAR</a:t>
            </a:r>
            <a:endParaRPr sz="600" b="1" i="0">
              <a:latin typeface="DejaVu Sans"/>
            </a:endParaRPr>
          </a:p>
        </p:txBody>
      </p:sp>
      <p:sp>
        <p:nvSpPr>
          <p:cNvPr id="10" name="Rounded Rectangle 9"/>
          <p:cNvSpPr/>
          <p:nvPr/>
        </p:nvSpPr>
        <p:spPr>
          <a:xfrm>
            <a:off x="502920" y="3950208"/>
            <a:ext cx="3977639" cy="804672"/>
          </a:xfrm>
          <a:prstGeom prst="roundRect">
            <a:avLst/>
          </a:prstGeom>
          <a:solidFill>
            <a:srgbClr val="F2E7D8"/>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704088" y="4078224"/>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AÇIKLAMA 1</a:t>
            </a:r>
            <a:endParaRPr sz="600" b="1" i="0">
              <a:latin typeface="DejaVu Sans"/>
            </a:endParaRPr>
          </a:p>
        </p:txBody>
      </p:sp>
      <p:sp>
        <p:nvSpPr>
          <p:cNvPr id="12" name="TextBox 11"/>
          <p:cNvSpPr txBox="1"/>
          <p:nvPr/>
        </p:nvSpPr>
        <p:spPr>
          <a:xfrm>
            <a:off x="704088" y="4279392"/>
            <a:ext cx="3575303" cy="365760"/>
          </a:xfrm>
          <a:prstGeom prst="rect">
            <a:avLst/>
          </a:prstGeom>
          <a:noFill/>
        </p:spPr>
        <p:txBody>
          <a:bodyPr wrap="square" lIns="0" rIns="0" tIns="0" bIns="0">
            <a:noAutofit/>
          </a:bodyPr>
          <a:lstStyle/>
          <a:p>
            <a:pPr>
              <a:spcAft>
                <a:spcPts val="0"/>
              </a:spcAft>
              <a:defRPr sz="1250">
                <a:solidFill>
                  <a:srgbClr val="5F6C75"/>
                </a:solidFill>
                <a:latin typeface="DejaVu Sans"/>
              </a:defRPr>
            </a:pPr>
            <a:r>
              <a:rPr sz="1000" b="0" i="0">
                <a:latin typeface="DejaVu Sans"/>
              </a:rPr>
              <a:t>Sıcak su buharının soğuk cama temas etmesiyle küçük su damlacıkları oluşur. Bunun sebebi gaz taneciklerinin çevreye enerji vererek sıvı hâle dönmesidir.</a:t>
            </a:r>
            <a:endParaRPr sz="1000" b="0" i="0">
              <a:latin typeface="DejaVu Sans"/>
            </a:endParaRPr>
          </a:p>
        </p:txBody>
      </p:sp>
      <p:sp>
        <p:nvSpPr>
          <p:cNvPr id="13" name="Rounded Rectangle 12"/>
          <p:cNvSpPr/>
          <p:nvPr/>
        </p:nvSpPr>
        <p:spPr>
          <a:xfrm>
            <a:off x="502920" y="4882896"/>
            <a:ext cx="3977639" cy="804672"/>
          </a:xfrm>
          <a:prstGeom prst="roundRect">
            <a:avLst/>
          </a:prstGeom>
          <a:solidFill>
            <a:srgbClr val="F2E7D8"/>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704088" y="5010912"/>
            <a:ext cx="2286000" cy="219456"/>
          </a:xfrm>
          <a:prstGeom prst="rect">
            <a:avLst/>
          </a:prstGeom>
          <a:noFill/>
          <a:ln>
            <a:noFill/>
          </a:ln>
        </p:spPr>
        <p:txBody>
          <a:bodyPr wrap="square" tIns="73152" bIns="73152">
            <a:noAutofit/>
          </a:bodyPr>
          <a:lstStyle/>
          <a:p>
            <a:pPr algn="l"/>
            <a:r>
              <a:rPr sz="600" b="1" i="0">
                <a:solidFill>
                  <a:srgbClr val="0F766E"/>
                </a:solidFill>
                <a:latin typeface="DejaVu Sans"/>
              </a:rPr>
              <a:t>AÇIKLAMA 2</a:t>
            </a:r>
            <a:endParaRPr sz="600" b="1" i="0">
              <a:latin typeface="DejaVu Sans"/>
            </a:endParaRPr>
          </a:p>
        </p:txBody>
      </p:sp>
      <p:sp>
        <p:nvSpPr>
          <p:cNvPr id="15" name="TextBox 14"/>
          <p:cNvSpPr txBox="1"/>
          <p:nvPr/>
        </p:nvSpPr>
        <p:spPr>
          <a:xfrm>
            <a:off x="704088" y="5212080"/>
            <a:ext cx="3575303" cy="365760"/>
          </a:xfrm>
          <a:prstGeom prst="rect">
            <a:avLst/>
          </a:prstGeom>
          <a:noFill/>
        </p:spPr>
        <p:txBody>
          <a:bodyPr wrap="square" lIns="0" rIns="0" tIns="0" bIns="0">
            <a:noAutofit/>
          </a:bodyPr>
          <a:lstStyle/>
          <a:p>
            <a:pPr>
              <a:spcAft>
                <a:spcPts val="0"/>
              </a:spcAft>
              <a:defRPr sz="1250">
                <a:solidFill>
                  <a:srgbClr val="5F6C75"/>
                </a:solidFill>
                <a:latin typeface="DejaVu Sans"/>
              </a:defRPr>
            </a:pPr>
            <a:r>
              <a:rPr sz="1300" b="0" i="0">
                <a:latin typeface="DejaVu Sans"/>
              </a:rPr>
              <a:t>Atmosfer olaylarının önemli bir bölümü de yoğuşma ile ilişkilidir.</a:t>
            </a:r>
            <a:endParaRPr sz="1300" b="0" i="0">
              <a:latin typeface="DejaVu Sans"/>
            </a:endParaRPr>
          </a:p>
        </p:txBody>
      </p:sp>
      <p:sp>
        <p:nvSpPr>
          <p:cNvPr id="16" name="Rounded Rectangle 15"/>
          <p:cNvSpPr/>
          <p:nvPr/>
        </p:nvSpPr>
        <p:spPr>
          <a:xfrm>
            <a:off x="4645152" y="1901952"/>
            <a:ext cx="7040880" cy="3968496"/>
          </a:xfrm>
          <a:prstGeom prst="roundRect">
            <a:avLst/>
          </a:prstGeom>
          <a:solidFill>
            <a:srgbClr val="FFF9F1"/>
          </a:solidFill>
          <a:ln w="17780">
            <a:solidFill>
              <a:srgbClr val="D7C9B4"/>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17" name="Picture 16" descr="applications_grid.png"/>
          <p:cNvPicPr>
            <a:picLocks noChangeAspect="1"/>
          </p:cNvPicPr>
          <p:nvPr/>
        </p:nvPicPr>
        <p:blipFill>
          <a:blip r:embed="rId2"/>
          <a:stretch>
            <a:fillRect/>
          </a:stretch>
        </p:blipFill>
        <p:spPr>
          <a:xfrm>
            <a:off x="4865624" y="2029968"/>
            <a:ext cx="6599935" cy="3712463"/>
          </a:xfrm>
          <a:prstGeom prst="rect">
            <a:avLst/>
          </a:prstGeom>
        </p:spPr>
      </p:pic>
      <p:sp>
        <p:nvSpPr>
          <p:cNvPr id="18" name="Rounded Rectangle 17"/>
          <p:cNvSpPr/>
          <p:nvPr/>
        </p:nvSpPr>
        <p:spPr>
          <a:xfrm>
            <a:off x="502920" y="6053328"/>
            <a:ext cx="11183112" cy="566928"/>
          </a:xfrm>
          <a:prstGeom prst="roundRect">
            <a:avLst/>
          </a:prstGeom>
          <a:solidFill>
            <a:srgbClr val="FFF4DE"/>
          </a:solidFill>
          <a:ln w="17780">
            <a:solidFill>
              <a:srgbClr val="C18A3B"/>
            </a:solidFill>
          </a:ln>
        </p:spPr>
        <p:style>
          <a:lnRef idx="1">
            <a:schemeClr val="accent1"/>
          </a:lnRef>
          <a:fillRef idx="3">
            <a:schemeClr val="accent1"/>
          </a:fillRef>
          <a:effectRef idx="2">
            <a:schemeClr val="accent1"/>
          </a:effectRef>
          <a:fontRef idx="minor">
            <a:schemeClr val="lt1"/>
          </a:fontRef>
        </p:style>
        <p:txBody>
          <a:bodyPr rtlCol="0" anchor="ctr" tIns="73152" bIns="73152" wrap="square">
            <a:noAutofit/>
          </a:bodyPr>
          <a:lstStyle/>
          <a:p>
            <a:pPr algn="l"/>
            <a:r>
              <a:rPr sz="1400" b="1" i="0">
                <a:solidFill>
                  <a:srgbClr val="7A4D09"/>
                </a:solidFill>
                <a:latin typeface="DejaVu Sans"/>
              </a:rPr>
              <a:t>Yoğuşma sırasında açığa çıkan enerji çevreye aktarılır.</a:t>
            </a:r>
            <a:endParaRPr sz="1400" b="1" i="0">
              <a:latin typeface="DejaVu Sans"/>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